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notesMasterIdLst>
    <p:notesMasterId r:id="rId39"/>
  </p:notesMasterIdLst>
  <p:sldIdLst>
    <p:sldId id="256" r:id="rId2"/>
    <p:sldId id="257" r:id="rId3"/>
    <p:sldId id="258" r:id="rId4"/>
    <p:sldId id="259" r:id="rId5"/>
    <p:sldId id="260" r:id="rId6"/>
    <p:sldId id="262" r:id="rId7"/>
    <p:sldId id="264" r:id="rId8"/>
    <p:sldId id="266" r:id="rId9"/>
    <p:sldId id="267" r:id="rId10"/>
    <p:sldId id="287" r:id="rId11"/>
    <p:sldId id="286" r:id="rId12"/>
    <p:sldId id="291" r:id="rId13"/>
    <p:sldId id="297" r:id="rId14"/>
    <p:sldId id="288" r:id="rId15"/>
    <p:sldId id="290" r:id="rId16"/>
    <p:sldId id="293" r:id="rId17"/>
    <p:sldId id="292" r:id="rId18"/>
    <p:sldId id="294" r:id="rId19"/>
    <p:sldId id="295" r:id="rId20"/>
    <p:sldId id="270" r:id="rId21"/>
    <p:sldId id="268" r:id="rId22"/>
    <p:sldId id="271" r:id="rId23"/>
    <p:sldId id="265" r:id="rId24"/>
    <p:sldId id="272" r:id="rId25"/>
    <p:sldId id="273" r:id="rId26"/>
    <p:sldId id="274" r:id="rId27"/>
    <p:sldId id="275" r:id="rId28"/>
    <p:sldId id="276" r:id="rId29"/>
    <p:sldId id="278" r:id="rId30"/>
    <p:sldId id="281" r:id="rId31"/>
    <p:sldId id="282" r:id="rId32"/>
    <p:sldId id="283" r:id="rId33"/>
    <p:sldId id="284" r:id="rId34"/>
    <p:sldId id="277" r:id="rId35"/>
    <p:sldId id="279" r:id="rId36"/>
    <p:sldId id="280" r:id="rId37"/>
    <p:sldId id="296"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64444-0882-4C9C-9DE5-071D3338F503}" v="17890" dt="2020-10-06T05:40:15.707"/>
    <p1510:client id="{2044027B-6975-41A1-A76E-7FEA990EFF75}" v="11976" dt="2020-10-06T05:36:16.925"/>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924" autoAdjust="0"/>
  </p:normalViewPr>
  <p:slideViewPr>
    <p:cSldViewPr snapToGrid="0">
      <p:cViewPr varScale="1">
        <p:scale>
          <a:sx n="166" d="100"/>
          <a:sy n="166" d="100"/>
        </p:scale>
        <p:origin x="1349"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DFAB48-4773-408F-B741-BA81E9AA521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0862CCD-B0D2-4890-8E39-0A0BB80F16B7}">
      <dgm:prSet/>
      <dgm:spPr/>
      <dgm:t>
        <a:bodyPr/>
        <a:lstStyle/>
        <a:p>
          <a:r>
            <a:rPr lang="en-US" baseline="0"/>
            <a:t>1) Introduction</a:t>
          </a:r>
          <a:endParaRPr lang="en-US"/>
        </a:p>
      </dgm:t>
    </dgm:pt>
    <dgm:pt modelId="{6A58758D-6F0F-483A-9802-AC84BFB6487E}" type="parTrans" cxnId="{F4ED4771-2F93-4ED7-AF46-2A84528F1778}">
      <dgm:prSet/>
      <dgm:spPr/>
      <dgm:t>
        <a:bodyPr/>
        <a:lstStyle/>
        <a:p>
          <a:endParaRPr lang="en-US"/>
        </a:p>
      </dgm:t>
    </dgm:pt>
    <dgm:pt modelId="{0C8CB92C-F2E7-406B-AE4F-5986B9245D32}" type="sibTrans" cxnId="{F4ED4771-2F93-4ED7-AF46-2A84528F1778}">
      <dgm:prSet/>
      <dgm:spPr/>
      <dgm:t>
        <a:bodyPr/>
        <a:lstStyle/>
        <a:p>
          <a:endParaRPr lang="en-US"/>
        </a:p>
      </dgm:t>
    </dgm:pt>
    <dgm:pt modelId="{7F1731C1-423C-4A51-9107-0A5248C05EA4}">
      <dgm:prSet/>
      <dgm:spPr/>
      <dgm:t>
        <a:bodyPr/>
        <a:lstStyle/>
        <a:p>
          <a:r>
            <a:rPr lang="en-US" baseline="0"/>
            <a:t>2) Centralized Manager Algorithms</a:t>
          </a:r>
          <a:endParaRPr lang="en-US"/>
        </a:p>
      </dgm:t>
    </dgm:pt>
    <dgm:pt modelId="{5FE80790-8DB7-47E3-BDE3-9749539D075C}" type="parTrans" cxnId="{58517BE5-7B71-4B43-BFF2-F43FCA607E39}">
      <dgm:prSet/>
      <dgm:spPr/>
      <dgm:t>
        <a:bodyPr/>
        <a:lstStyle/>
        <a:p>
          <a:endParaRPr lang="en-US"/>
        </a:p>
      </dgm:t>
    </dgm:pt>
    <dgm:pt modelId="{0A7905C3-572B-4E1A-A1D0-AAAC30B59CEB}" type="sibTrans" cxnId="{58517BE5-7B71-4B43-BFF2-F43FCA607E39}">
      <dgm:prSet/>
      <dgm:spPr/>
      <dgm:t>
        <a:bodyPr/>
        <a:lstStyle/>
        <a:p>
          <a:endParaRPr lang="en-US"/>
        </a:p>
      </dgm:t>
    </dgm:pt>
    <dgm:pt modelId="{CFB4CCB5-FB05-4D17-A511-4D5A803745B2}">
      <dgm:prSet/>
      <dgm:spPr/>
      <dgm:t>
        <a:bodyPr/>
        <a:lstStyle/>
        <a:p>
          <a:r>
            <a:rPr lang="en-US" baseline="0"/>
            <a:t>3) Distributed Manager Algorithms</a:t>
          </a:r>
          <a:endParaRPr lang="en-US"/>
        </a:p>
      </dgm:t>
    </dgm:pt>
    <dgm:pt modelId="{F0B5379D-93AC-4F6E-B573-94C6D8D3E976}" type="parTrans" cxnId="{0E8CB177-AD7F-4FAE-B5DB-C889DB8019D1}">
      <dgm:prSet/>
      <dgm:spPr/>
      <dgm:t>
        <a:bodyPr/>
        <a:lstStyle/>
        <a:p>
          <a:endParaRPr lang="en-US"/>
        </a:p>
      </dgm:t>
    </dgm:pt>
    <dgm:pt modelId="{50ABF9FF-8380-4D0F-929A-F3E18FA1FCAA}" type="sibTrans" cxnId="{0E8CB177-AD7F-4FAE-B5DB-C889DB8019D1}">
      <dgm:prSet/>
      <dgm:spPr/>
      <dgm:t>
        <a:bodyPr/>
        <a:lstStyle/>
        <a:p>
          <a:endParaRPr lang="en-US"/>
        </a:p>
      </dgm:t>
    </dgm:pt>
    <dgm:pt modelId="{FF227622-3EDC-4836-8DBD-884F92AAFF63}">
      <dgm:prSet/>
      <dgm:spPr/>
      <dgm:t>
        <a:bodyPr/>
        <a:lstStyle/>
        <a:p>
          <a:r>
            <a:rPr lang="en-US" baseline="0"/>
            <a:t>4) Experiments</a:t>
          </a:r>
          <a:endParaRPr lang="en-US"/>
        </a:p>
      </dgm:t>
    </dgm:pt>
    <dgm:pt modelId="{34A06FCD-FC10-44F3-9933-7C2E93D083AE}" type="parTrans" cxnId="{EDB0F923-F3FA-420D-BB50-92D303F518D3}">
      <dgm:prSet/>
      <dgm:spPr/>
      <dgm:t>
        <a:bodyPr/>
        <a:lstStyle/>
        <a:p>
          <a:endParaRPr lang="en-US"/>
        </a:p>
      </dgm:t>
    </dgm:pt>
    <dgm:pt modelId="{49A827C4-B064-44A4-84CD-201F9BB0762C}" type="sibTrans" cxnId="{EDB0F923-F3FA-420D-BB50-92D303F518D3}">
      <dgm:prSet/>
      <dgm:spPr/>
      <dgm:t>
        <a:bodyPr/>
        <a:lstStyle/>
        <a:p>
          <a:endParaRPr lang="en-US"/>
        </a:p>
      </dgm:t>
    </dgm:pt>
    <dgm:pt modelId="{EF5E8892-740A-4269-822B-76C3BE1FD61B}">
      <dgm:prSet/>
      <dgm:spPr/>
      <dgm:t>
        <a:bodyPr/>
        <a:lstStyle/>
        <a:p>
          <a:r>
            <a:rPr lang="en-US" baseline="0"/>
            <a:t>5) Conclusion</a:t>
          </a:r>
          <a:endParaRPr lang="en-US"/>
        </a:p>
      </dgm:t>
    </dgm:pt>
    <dgm:pt modelId="{46B04FDD-1C5B-4018-ADEE-98D7C6FDA125}" type="parTrans" cxnId="{652E7EFD-0E25-4990-A9CB-42D1F0EBFF6E}">
      <dgm:prSet/>
      <dgm:spPr/>
      <dgm:t>
        <a:bodyPr/>
        <a:lstStyle/>
        <a:p>
          <a:endParaRPr lang="en-US"/>
        </a:p>
      </dgm:t>
    </dgm:pt>
    <dgm:pt modelId="{39955DBC-FC2D-4171-B297-EB351F9AD7AF}" type="sibTrans" cxnId="{652E7EFD-0E25-4990-A9CB-42D1F0EBFF6E}">
      <dgm:prSet/>
      <dgm:spPr/>
      <dgm:t>
        <a:bodyPr/>
        <a:lstStyle/>
        <a:p>
          <a:endParaRPr lang="en-US"/>
        </a:p>
      </dgm:t>
    </dgm:pt>
    <dgm:pt modelId="{BCCB9567-A31F-4768-8963-D0D75EEF9926}" type="pres">
      <dgm:prSet presAssocID="{AFDFAB48-4773-408F-B741-BA81E9AA521F}" presName="linear" presStyleCnt="0">
        <dgm:presLayoutVars>
          <dgm:animLvl val="lvl"/>
          <dgm:resizeHandles val="exact"/>
        </dgm:presLayoutVars>
      </dgm:prSet>
      <dgm:spPr/>
    </dgm:pt>
    <dgm:pt modelId="{89FDA7D4-5487-41AC-A238-8E42AABE0CB2}" type="pres">
      <dgm:prSet presAssocID="{E0862CCD-B0D2-4890-8E39-0A0BB80F16B7}" presName="parentText" presStyleLbl="node1" presStyleIdx="0" presStyleCnt="5">
        <dgm:presLayoutVars>
          <dgm:chMax val="0"/>
          <dgm:bulletEnabled val="1"/>
        </dgm:presLayoutVars>
      </dgm:prSet>
      <dgm:spPr/>
    </dgm:pt>
    <dgm:pt modelId="{F16D0BB4-814A-449E-ADBD-56C638898104}" type="pres">
      <dgm:prSet presAssocID="{0C8CB92C-F2E7-406B-AE4F-5986B9245D32}" presName="spacer" presStyleCnt="0"/>
      <dgm:spPr/>
    </dgm:pt>
    <dgm:pt modelId="{2020BE6A-1D06-401A-8A76-669EAE765DBC}" type="pres">
      <dgm:prSet presAssocID="{7F1731C1-423C-4A51-9107-0A5248C05EA4}" presName="parentText" presStyleLbl="node1" presStyleIdx="1" presStyleCnt="5">
        <dgm:presLayoutVars>
          <dgm:chMax val="0"/>
          <dgm:bulletEnabled val="1"/>
        </dgm:presLayoutVars>
      </dgm:prSet>
      <dgm:spPr/>
    </dgm:pt>
    <dgm:pt modelId="{5BBECEF1-BF73-43BF-8A18-882C8DD27535}" type="pres">
      <dgm:prSet presAssocID="{0A7905C3-572B-4E1A-A1D0-AAAC30B59CEB}" presName="spacer" presStyleCnt="0"/>
      <dgm:spPr/>
    </dgm:pt>
    <dgm:pt modelId="{1D995A29-2846-4DCE-B211-155AFF576D78}" type="pres">
      <dgm:prSet presAssocID="{CFB4CCB5-FB05-4D17-A511-4D5A803745B2}" presName="parentText" presStyleLbl="node1" presStyleIdx="2" presStyleCnt="5">
        <dgm:presLayoutVars>
          <dgm:chMax val="0"/>
          <dgm:bulletEnabled val="1"/>
        </dgm:presLayoutVars>
      </dgm:prSet>
      <dgm:spPr/>
    </dgm:pt>
    <dgm:pt modelId="{2F827DC5-7352-4BA1-860C-E8F64F0BFD91}" type="pres">
      <dgm:prSet presAssocID="{50ABF9FF-8380-4D0F-929A-F3E18FA1FCAA}" presName="spacer" presStyleCnt="0"/>
      <dgm:spPr/>
    </dgm:pt>
    <dgm:pt modelId="{50B05C86-F6C6-476F-B319-10FDA773C41A}" type="pres">
      <dgm:prSet presAssocID="{FF227622-3EDC-4836-8DBD-884F92AAFF63}" presName="parentText" presStyleLbl="node1" presStyleIdx="3" presStyleCnt="5">
        <dgm:presLayoutVars>
          <dgm:chMax val="0"/>
          <dgm:bulletEnabled val="1"/>
        </dgm:presLayoutVars>
      </dgm:prSet>
      <dgm:spPr/>
    </dgm:pt>
    <dgm:pt modelId="{8F262221-D37C-41E9-AF4B-77A80F8665B8}" type="pres">
      <dgm:prSet presAssocID="{49A827C4-B064-44A4-84CD-201F9BB0762C}" presName="spacer" presStyleCnt="0"/>
      <dgm:spPr/>
    </dgm:pt>
    <dgm:pt modelId="{D670B57B-E95D-4D5D-B03A-0F1A8C01B6EF}" type="pres">
      <dgm:prSet presAssocID="{EF5E8892-740A-4269-822B-76C3BE1FD61B}" presName="parentText" presStyleLbl="node1" presStyleIdx="4" presStyleCnt="5">
        <dgm:presLayoutVars>
          <dgm:chMax val="0"/>
          <dgm:bulletEnabled val="1"/>
        </dgm:presLayoutVars>
      </dgm:prSet>
      <dgm:spPr/>
    </dgm:pt>
  </dgm:ptLst>
  <dgm:cxnLst>
    <dgm:cxn modelId="{A6E09811-A5B7-4AA7-99BA-C3938ABA4985}" type="presOf" srcId="{FF227622-3EDC-4836-8DBD-884F92AAFF63}" destId="{50B05C86-F6C6-476F-B319-10FDA773C41A}" srcOrd="0" destOrd="0" presId="urn:microsoft.com/office/officeart/2005/8/layout/vList2"/>
    <dgm:cxn modelId="{CF6BE51E-A5C2-49F6-ABA7-82FF10E974E9}" type="presOf" srcId="{EF5E8892-740A-4269-822B-76C3BE1FD61B}" destId="{D670B57B-E95D-4D5D-B03A-0F1A8C01B6EF}" srcOrd="0" destOrd="0" presId="urn:microsoft.com/office/officeart/2005/8/layout/vList2"/>
    <dgm:cxn modelId="{EDB0F923-F3FA-420D-BB50-92D303F518D3}" srcId="{AFDFAB48-4773-408F-B741-BA81E9AA521F}" destId="{FF227622-3EDC-4836-8DBD-884F92AAFF63}" srcOrd="3" destOrd="0" parTransId="{34A06FCD-FC10-44F3-9933-7C2E93D083AE}" sibTransId="{49A827C4-B064-44A4-84CD-201F9BB0762C}"/>
    <dgm:cxn modelId="{4CF78639-5AA7-457E-987A-AC8D91E55515}" type="presOf" srcId="{AFDFAB48-4773-408F-B741-BA81E9AA521F}" destId="{BCCB9567-A31F-4768-8963-D0D75EEF9926}" srcOrd="0" destOrd="0" presId="urn:microsoft.com/office/officeart/2005/8/layout/vList2"/>
    <dgm:cxn modelId="{7E37B469-560E-48E2-A327-606B60421667}" type="presOf" srcId="{CFB4CCB5-FB05-4D17-A511-4D5A803745B2}" destId="{1D995A29-2846-4DCE-B211-155AFF576D78}" srcOrd="0" destOrd="0" presId="urn:microsoft.com/office/officeart/2005/8/layout/vList2"/>
    <dgm:cxn modelId="{F4ED4771-2F93-4ED7-AF46-2A84528F1778}" srcId="{AFDFAB48-4773-408F-B741-BA81E9AA521F}" destId="{E0862CCD-B0D2-4890-8E39-0A0BB80F16B7}" srcOrd="0" destOrd="0" parTransId="{6A58758D-6F0F-483A-9802-AC84BFB6487E}" sibTransId="{0C8CB92C-F2E7-406B-AE4F-5986B9245D32}"/>
    <dgm:cxn modelId="{927E2876-1903-49D6-A7AD-0F7F0BD17135}" type="presOf" srcId="{E0862CCD-B0D2-4890-8E39-0A0BB80F16B7}" destId="{89FDA7D4-5487-41AC-A238-8E42AABE0CB2}" srcOrd="0" destOrd="0" presId="urn:microsoft.com/office/officeart/2005/8/layout/vList2"/>
    <dgm:cxn modelId="{0E8CB177-AD7F-4FAE-B5DB-C889DB8019D1}" srcId="{AFDFAB48-4773-408F-B741-BA81E9AA521F}" destId="{CFB4CCB5-FB05-4D17-A511-4D5A803745B2}" srcOrd="2" destOrd="0" parTransId="{F0B5379D-93AC-4F6E-B573-94C6D8D3E976}" sibTransId="{50ABF9FF-8380-4D0F-929A-F3E18FA1FCAA}"/>
    <dgm:cxn modelId="{E20C41A8-7C30-4CBD-9A72-9E72D990D677}" type="presOf" srcId="{7F1731C1-423C-4A51-9107-0A5248C05EA4}" destId="{2020BE6A-1D06-401A-8A76-669EAE765DBC}" srcOrd="0" destOrd="0" presId="urn:microsoft.com/office/officeart/2005/8/layout/vList2"/>
    <dgm:cxn modelId="{58517BE5-7B71-4B43-BFF2-F43FCA607E39}" srcId="{AFDFAB48-4773-408F-B741-BA81E9AA521F}" destId="{7F1731C1-423C-4A51-9107-0A5248C05EA4}" srcOrd="1" destOrd="0" parTransId="{5FE80790-8DB7-47E3-BDE3-9749539D075C}" sibTransId="{0A7905C3-572B-4E1A-A1D0-AAAC30B59CEB}"/>
    <dgm:cxn modelId="{652E7EFD-0E25-4990-A9CB-42D1F0EBFF6E}" srcId="{AFDFAB48-4773-408F-B741-BA81E9AA521F}" destId="{EF5E8892-740A-4269-822B-76C3BE1FD61B}" srcOrd="4" destOrd="0" parTransId="{46B04FDD-1C5B-4018-ADEE-98D7C6FDA125}" sibTransId="{39955DBC-FC2D-4171-B297-EB351F9AD7AF}"/>
    <dgm:cxn modelId="{018E0F6C-365E-49AF-B36E-533D770F8490}" type="presParOf" srcId="{BCCB9567-A31F-4768-8963-D0D75EEF9926}" destId="{89FDA7D4-5487-41AC-A238-8E42AABE0CB2}" srcOrd="0" destOrd="0" presId="urn:microsoft.com/office/officeart/2005/8/layout/vList2"/>
    <dgm:cxn modelId="{593EB293-7796-4A6C-9864-EBEDD60F7176}" type="presParOf" srcId="{BCCB9567-A31F-4768-8963-D0D75EEF9926}" destId="{F16D0BB4-814A-449E-ADBD-56C638898104}" srcOrd="1" destOrd="0" presId="urn:microsoft.com/office/officeart/2005/8/layout/vList2"/>
    <dgm:cxn modelId="{1966955B-92F8-441E-8BB6-EF47E5934AB2}" type="presParOf" srcId="{BCCB9567-A31F-4768-8963-D0D75EEF9926}" destId="{2020BE6A-1D06-401A-8A76-669EAE765DBC}" srcOrd="2" destOrd="0" presId="urn:microsoft.com/office/officeart/2005/8/layout/vList2"/>
    <dgm:cxn modelId="{72CB806B-132C-4A99-9006-0820AD1EBEE4}" type="presParOf" srcId="{BCCB9567-A31F-4768-8963-D0D75EEF9926}" destId="{5BBECEF1-BF73-43BF-8A18-882C8DD27535}" srcOrd="3" destOrd="0" presId="urn:microsoft.com/office/officeart/2005/8/layout/vList2"/>
    <dgm:cxn modelId="{A3C90804-D7B3-4B42-9C5D-1F9886AAC0BB}" type="presParOf" srcId="{BCCB9567-A31F-4768-8963-D0D75EEF9926}" destId="{1D995A29-2846-4DCE-B211-155AFF576D78}" srcOrd="4" destOrd="0" presId="urn:microsoft.com/office/officeart/2005/8/layout/vList2"/>
    <dgm:cxn modelId="{EBB9B1CF-5741-4523-943E-2620D7E15D51}" type="presParOf" srcId="{BCCB9567-A31F-4768-8963-D0D75EEF9926}" destId="{2F827DC5-7352-4BA1-860C-E8F64F0BFD91}" srcOrd="5" destOrd="0" presId="urn:microsoft.com/office/officeart/2005/8/layout/vList2"/>
    <dgm:cxn modelId="{76C02782-5095-4EBD-A71F-D9A1FE4CDCD5}" type="presParOf" srcId="{BCCB9567-A31F-4768-8963-D0D75EEF9926}" destId="{50B05C86-F6C6-476F-B319-10FDA773C41A}" srcOrd="6" destOrd="0" presId="urn:microsoft.com/office/officeart/2005/8/layout/vList2"/>
    <dgm:cxn modelId="{4A2E2F8F-5A08-4B28-BC9D-72D06AB08B08}" type="presParOf" srcId="{BCCB9567-A31F-4768-8963-D0D75EEF9926}" destId="{8F262221-D37C-41E9-AF4B-77A80F8665B8}" srcOrd="7" destOrd="0" presId="urn:microsoft.com/office/officeart/2005/8/layout/vList2"/>
    <dgm:cxn modelId="{7130D60A-C1CE-49AB-B926-530AE567DD88}" type="presParOf" srcId="{BCCB9567-A31F-4768-8963-D0D75EEF9926}" destId="{D670B57B-E95D-4D5D-B03A-0F1A8C01B6E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92F6E0-E787-4A17-99D5-767BD8A1E61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0355CD8-B9F7-4657-B0D9-03B55C164D7A}">
      <dgm:prSet custT="1"/>
      <dgm:spPr/>
      <dgm:t>
        <a:bodyPr/>
        <a:lstStyle/>
        <a:p>
          <a:r>
            <a:rPr lang="en-US" sz="2900" baseline="0" dirty="0"/>
            <a:t>1) A monitor-like centralized manager algorithm</a:t>
          </a:r>
          <a:endParaRPr lang="en-US" sz="2900" dirty="0"/>
        </a:p>
      </dgm:t>
    </dgm:pt>
    <dgm:pt modelId="{3C5A8EF8-307C-4D30-8E5B-4D48E3E17862}" type="parTrans" cxnId="{ABD34E76-2F28-4353-949B-812C6179803E}">
      <dgm:prSet/>
      <dgm:spPr/>
      <dgm:t>
        <a:bodyPr/>
        <a:lstStyle/>
        <a:p>
          <a:endParaRPr lang="en-US"/>
        </a:p>
      </dgm:t>
    </dgm:pt>
    <dgm:pt modelId="{07B6E610-F3DA-4643-AA15-7F9E5E111F9A}" type="sibTrans" cxnId="{ABD34E76-2F28-4353-949B-812C6179803E}">
      <dgm:prSet/>
      <dgm:spPr/>
      <dgm:t>
        <a:bodyPr/>
        <a:lstStyle/>
        <a:p>
          <a:endParaRPr lang="en-US"/>
        </a:p>
      </dgm:t>
    </dgm:pt>
    <dgm:pt modelId="{66E6CE56-73EE-418D-913B-63B683B6618B}">
      <dgm:prSet custT="1"/>
      <dgm:spPr/>
      <dgm:t>
        <a:bodyPr/>
        <a:lstStyle/>
        <a:p>
          <a:r>
            <a:rPr lang="en-US" sz="2900" baseline="0" dirty="0"/>
            <a:t>2) An improved centralized manager algorithm</a:t>
          </a:r>
          <a:endParaRPr lang="en-US" sz="2900" dirty="0"/>
        </a:p>
      </dgm:t>
    </dgm:pt>
    <dgm:pt modelId="{51ACEFEE-2387-4BEA-91AC-AC6C35EC2078}" type="parTrans" cxnId="{010C37D0-6077-4BAC-A2E8-526618352CFD}">
      <dgm:prSet/>
      <dgm:spPr/>
      <dgm:t>
        <a:bodyPr/>
        <a:lstStyle/>
        <a:p>
          <a:endParaRPr lang="en-US"/>
        </a:p>
      </dgm:t>
    </dgm:pt>
    <dgm:pt modelId="{122A44C6-8F72-46DD-AE3B-6C1687F41ECE}" type="sibTrans" cxnId="{010C37D0-6077-4BAC-A2E8-526618352CFD}">
      <dgm:prSet/>
      <dgm:spPr/>
      <dgm:t>
        <a:bodyPr/>
        <a:lstStyle/>
        <a:p>
          <a:endParaRPr lang="en-US"/>
        </a:p>
      </dgm:t>
    </dgm:pt>
    <dgm:pt modelId="{811B82BE-9A1A-4F35-BA0C-063F1728BF58}" type="pres">
      <dgm:prSet presAssocID="{BB92F6E0-E787-4A17-99D5-767BD8A1E616}" presName="linear" presStyleCnt="0">
        <dgm:presLayoutVars>
          <dgm:animLvl val="lvl"/>
          <dgm:resizeHandles val="exact"/>
        </dgm:presLayoutVars>
      </dgm:prSet>
      <dgm:spPr/>
    </dgm:pt>
    <dgm:pt modelId="{8CDAECA0-37E2-403D-9DE6-B6CC99B2A0E3}" type="pres">
      <dgm:prSet presAssocID="{D0355CD8-B9F7-4657-B0D9-03B55C164D7A}" presName="parentText" presStyleLbl="node1" presStyleIdx="0" presStyleCnt="2">
        <dgm:presLayoutVars>
          <dgm:chMax val="0"/>
          <dgm:bulletEnabled val="1"/>
        </dgm:presLayoutVars>
      </dgm:prSet>
      <dgm:spPr/>
    </dgm:pt>
    <dgm:pt modelId="{FFD85852-5D65-4FD8-81AA-74072F3658B1}" type="pres">
      <dgm:prSet presAssocID="{07B6E610-F3DA-4643-AA15-7F9E5E111F9A}" presName="spacer" presStyleCnt="0"/>
      <dgm:spPr/>
    </dgm:pt>
    <dgm:pt modelId="{8DD2EB8F-206C-4666-8F1B-3A55BF784705}" type="pres">
      <dgm:prSet presAssocID="{66E6CE56-73EE-418D-913B-63B683B6618B}" presName="parentText" presStyleLbl="node1" presStyleIdx="1" presStyleCnt="2">
        <dgm:presLayoutVars>
          <dgm:chMax val="0"/>
          <dgm:bulletEnabled val="1"/>
        </dgm:presLayoutVars>
      </dgm:prSet>
      <dgm:spPr/>
    </dgm:pt>
  </dgm:ptLst>
  <dgm:cxnLst>
    <dgm:cxn modelId="{4A4C1A11-25A0-4EE8-B63E-607EB50A5603}" type="presOf" srcId="{D0355CD8-B9F7-4657-B0D9-03B55C164D7A}" destId="{8CDAECA0-37E2-403D-9DE6-B6CC99B2A0E3}" srcOrd="0" destOrd="0" presId="urn:microsoft.com/office/officeart/2005/8/layout/vList2"/>
    <dgm:cxn modelId="{7D340232-3E3A-4F64-9829-2CE7705E425E}" type="presOf" srcId="{BB92F6E0-E787-4A17-99D5-767BD8A1E616}" destId="{811B82BE-9A1A-4F35-BA0C-063F1728BF58}" srcOrd="0" destOrd="0" presId="urn:microsoft.com/office/officeart/2005/8/layout/vList2"/>
    <dgm:cxn modelId="{ABD34E76-2F28-4353-949B-812C6179803E}" srcId="{BB92F6E0-E787-4A17-99D5-767BD8A1E616}" destId="{D0355CD8-B9F7-4657-B0D9-03B55C164D7A}" srcOrd="0" destOrd="0" parTransId="{3C5A8EF8-307C-4D30-8E5B-4D48E3E17862}" sibTransId="{07B6E610-F3DA-4643-AA15-7F9E5E111F9A}"/>
    <dgm:cxn modelId="{44EC0CC9-BFBF-4D3C-B155-E392A5E63AE3}" type="presOf" srcId="{66E6CE56-73EE-418D-913B-63B683B6618B}" destId="{8DD2EB8F-206C-4666-8F1B-3A55BF784705}" srcOrd="0" destOrd="0" presId="urn:microsoft.com/office/officeart/2005/8/layout/vList2"/>
    <dgm:cxn modelId="{010C37D0-6077-4BAC-A2E8-526618352CFD}" srcId="{BB92F6E0-E787-4A17-99D5-767BD8A1E616}" destId="{66E6CE56-73EE-418D-913B-63B683B6618B}" srcOrd="1" destOrd="0" parTransId="{51ACEFEE-2387-4BEA-91AC-AC6C35EC2078}" sibTransId="{122A44C6-8F72-46DD-AE3B-6C1687F41ECE}"/>
    <dgm:cxn modelId="{45563BB6-3406-4E71-85CB-CFFFA7F6386D}" type="presParOf" srcId="{811B82BE-9A1A-4F35-BA0C-063F1728BF58}" destId="{8CDAECA0-37E2-403D-9DE6-B6CC99B2A0E3}" srcOrd="0" destOrd="0" presId="urn:microsoft.com/office/officeart/2005/8/layout/vList2"/>
    <dgm:cxn modelId="{8A519A27-A6C9-4BDF-8774-A3105BA3957D}" type="presParOf" srcId="{811B82BE-9A1A-4F35-BA0C-063F1728BF58}" destId="{FFD85852-5D65-4FD8-81AA-74072F3658B1}" srcOrd="1" destOrd="0" presId="urn:microsoft.com/office/officeart/2005/8/layout/vList2"/>
    <dgm:cxn modelId="{5C9F4F19-B2A7-41AA-9ED2-7D1232EF4E52}" type="presParOf" srcId="{811B82BE-9A1A-4F35-BA0C-063F1728BF58}" destId="{8DD2EB8F-206C-4666-8F1B-3A55BF78470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D28878-9C2C-48E8-AD28-C526BAEF7C0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4B22AB9-FFEB-4662-8C27-72FF29FD68D0}">
      <dgm:prSet/>
      <dgm:spPr/>
      <dgm:t>
        <a:bodyPr/>
        <a:lstStyle/>
        <a:p>
          <a:r>
            <a:rPr lang="en-US" baseline="0" dirty="0"/>
            <a:t>1) A Fixed Distributed Manager Algorithm</a:t>
          </a:r>
          <a:endParaRPr lang="en-US" dirty="0"/>
        </a:p>
      </dgm:t>
    </dgm:pt>
    <dgm:pt modelId="{79EEF2F6-9B98-4378-B60E-821D1A56CB2F}" type="parTrans" cxnId="{3B0651C6-C6C0-4125-8DBA-DA9F064E27F3}">
      <dgm:prSet/>
      <dgm:spPr/>
      <dgm:t>
        <a:bodyPr/>
        <a:lstStyle/>
        <a:p>
          <a:endParaRPr lang="en-US"/>
        </a:p>
      </dgm:t>
    </dgm:pt>
    <dgm:pt modelId="{6FB62601-25D2-47F4-B773-8B5168201A78}" type="sibTrans" cxnId="{3B0651C6-C6C0-4125-8DBA-DA9F064E27F3}">
      <dgm:prSet/>
      <dgm:spPr/>
      <dgm:t>
        <a:bodyPr/>
        <a:lstStyle/>
        <a:p>
          <a:endParaRPr lang="en-US"/>
        </a:p>
      </dgm:t>
    </dgm:pt>
    <dgm:pt modelId="{1B974ABF-8521-465A-A930-127184992620}">
      <dgm:prSet/>
      <dgm:spPr/>
      <dgm:t>
        <a:bodyPr/>
        <a:lstStyle/>
        <a:p>
          <a:r>
            <a:rPr lang="en-US" baseline="0" dirty="0"/>
            <a:t>2) A Broadcast Distributed Manager Algorithm</a:t>
          </a:r>
          <a:endParaRPr lang="en-US" dirty="0"/>
        </a:p>
      </dgm:t>
    </dgm:pt>
    <dgm:pt modelId="{F000EA24-22EA-40A4-9CF9-833BB93714D0}" type="parTrans" cxnId="{89E268B5-3DF0-4D6C-B888-9DE356BF970F}">
      <dgm:prSet/>
      <dgm:spPr/>
      <dgm:t>
        <a:bodyPr/>
        <a:lstStyle/>
        <a:p>
          <a:endParaRPr lang="en-US"/>
        </a:p>
      </dgm:t>
    </dgm:pt>
    <dgm:pt modelId="{F28ABE55-2503-45FD-B7E2-51FBB84B30AE}" type="sibTrans" cxnId="{89E268B5-3DF0-4D6C-B888-9DE356BF970F}">
      <dgm:prSet/>
      <dgm:spPr/>
      <dgm:t>
        <a:bodyPr/>
        <a:lstStyle/>
        <a:p>
          <a:endParaRPr lang="en-US"/>
        </a:p>
      </dgm:t>
    </dgm:pt>
    <dgm:pt modelId="{D92CE1F4-FEAA-4132-B23E-4D14962C4658}">
      <dgm:prSet/>
      <dgm:spPr/>
      <dgm:t>
        <a:bodyPr/>
        <a:lstStyle/>
        <a:p>
          <a:r>
            <a:rPr lang="en-US" baseline="0" dirty="0"/>
            <a:t>3) A Dynamic Distributed Manager Algorithm</a:t>
          </a:r>
          <a:endParaRPr lang="en-US" dirty="0"/>
        </a:p>
      </dgm:t>
    </dgm:pt>
    <dgm:pt modelId="{D5FBBD39-7326-4B0F-976C-64B97F1A0999}" type="parTrans" cxnId="{91C5DE83-4CA9-46F1-B023-E2F35F664303}">
      <dgm:prSet/>
      <dgm:spPr/>
      <dgm:t>
        <a:bodyPr/>
        <a:lstStyle/>
        <a:p>
          <a:endParaRPr lang="en-US"/>
        </a:p>
      </dgm:t>
    </dgm:pt>
    <dgm:pt modelId="{0A26A45D-3E41-47EA-B682-076615CBD8E3}" type="sibTrans" cxnId="{91C5DE83-4CA9-46F1-B023-E2F35F664303}">
      <dgm:prSet/>
      <dgm:spPr/>
      <dgm:t>
        <a:bodyPr/>
        <a:lstStyle/>
        <a:p>
          <a:endParaRPr lang="en-US"/>
        </a:p>
      </dgm:t>
    </dgm:pt>
    <dgm:pt modelId="{9D014FC6-6DC1-41B0-82FE-AE7560530FA2}">
      <dgm:prSet/>
      <dgm:spPr/>
      <dgm:t>
        <a:bodyPr/>
        <a:lstStyle/>
        <a:p>
          <a:r>
            <a:rPr lang="en-US" baseline="0"/>
            <a:t>4) An Improvement by Using Fewer Broadcasts</a:t>
          </a:r>
          <a:endParaRPr lang="en-US"/>
        </a:p>
      </dgm:t>
    </dgm:pt>
    <dgm:pt modelId="{FD14BEAD-8EC3-4F22-ACB0-8BED4AD51C94}" type="parTrans" cxnId="{E4B699A9-E640-472E-9F29-085F363DAC59}">
      <dgm:prSet/>
      <dgm:spPr/>
      <dgm:t>
        <a:bodyPr/>
        <a:lstStyle/>
        <a:p>
          <a:endParaRPr lang="en-US"/>
        </a:p>
      </dgm:t>
    </dgm:pt>
    <dgm:pt modelId="{AE00822B-3D06-49CB-A0F5-51B58231C4D2}" type="sibTrans" cxnId="{E4B699A9-E640-472E-9F29-085F363DAC59}">
      <dgm:prSet/>
      <dgm:spPr/>
      <dgm:t>
        <a:bodyPr/>
        <a:lstStyle/>
        <a:p>
          <a:endParaRPr lang="en-US"/>
        </a:p>
      </dgm:t>
    </dgm:pt>
    <dgm:pt modelId="{1C9CC192-38C6-4501-B529-88973AF84F13}">
      <dgm:prSet/>
      <dgm:spPr/>
      <dgm:t>
        <a:bodyPr/>
        <a:lstStyle/>
        <a:p>
          <a:r>
            <a:rPr lang="en-US" baseline="0"/>
            <a:t>5) Distribution of Copy Sets</a:t>
          </a:r>
          <a:endParaRPr lang="en-US"/>
        </a:p>
      </dgm:t>
    </dgm:pt>
    <dgm:pt modelId="{3765C571-C00C-412C-B246-DC14675601BA}" type="parTrans" cxnId="{9045C10F-E40B-4020-B1A7-CBBC3C9F6AE4}">
      <dgm:prSet/>
      <dgm:spPr/>
      <dgm:t>
        <a:bodyPr/>
        <a:lstStyle/>
        <a:p>
          <a:endParaRPr lang="en-US"/>
        </a:p>
      </dgm:t>
    </dgm:pt>
    <dgm:pt modelId="{0ABBDFFE-82EF-4999-A93B-9ED25A5EE135}" type="sibTrans" cxnId="{9045C10F-E40B-4020-B1A7-CBBC3C9F6AE4}">
      <dgm:prSet/>
      <dgm:spPr/>
      <dgm:t>
        <a:bodyPr/>
        <a:lstStyle/>
        <a:p>
          <a:endParaRPr lang="en-US"/>
        </a:p>
      </dgm:t>
    </dgm:pt>
    <dgm:pt modelId="{968BEE63-EEF4-4F78-97EC-E3FD324A945D}" type="pres">
      <dgm:prSet presAssocID="{21D28878-9C2C-48E8-AD28-C526BAEF7C09}" presName="linear" presStyleCnt="0">
        <dgm:presLayoutVars>
          <dgm:animLvl val="lvl"/>
          <dgm:resizeHandles val="exact"/>
        </dgm:presLayoutVars>
      </dgm:prSet>
      <dgm:spPr/>
    </dgm:pt>
    <dgm:pt modelId="{6A91A68F-FE27-4089-8921-4C674E06834A}" type="pres">
      <dgm:prSet presAssocID="{94B22AB9-FFEB-4662-8C27-72FF29FD68D0}" presName="parentText" presStyleLbl="node1" presStyleIdx="0" presStyleCnt="5">
        <dgm:presLayoutVars>
          <dgm:chMax val="0"/>
          <dgm:bulletEnabled val="1"/>
        </dgm:presLayoutVars>
      </dgm:prSet>
      <dgm:spPr/>
    </dgm:pt>
    <dgm:pt modelId="{343CDF81-15B0-4557-8468-80775561AE11}" type="pres">
      <dgm:prSet presAssocID="{6FB62601-25D2-47F4-B773-8B5168201A78}" presName="spacer" presStyleCnt="0"/>
      <dgm:spPr/>
    </dgm:pt>
    <dgm:pt modelId="{F3ECE444-E787-47F2-9988-07C2F0970353}" type="pres">
      <dgm:prSet presAssocID="{1B974ABF-8521-465A-A930-127184992620}" presName="parentText" presStyleLbl="node1" presStyleIdx="1" presStyleCnt="5">
        <dgm:presLayoutVars>
          <dgm:chMax val="0"/>
          <dgm:bulletEnabled val="1"/>
        </dgm:presLayoutVars>
      </dgm:prSet>
      <dgm:spPr/>
    </dgm:pt>
    <dgm:pt modelId="{572F85D3-A266-45AF-B1E3-0A5CF9595E64}" type="pres">
      <dgm:prSet presAssocID="{F28ABE55-2503-45FD-B7E2-51FBB84B30AE}" presName="spacer" presStyleCnt="0"/>
      <dgm:spPr/>
    </dgm:pt>
    <dgm:pt modelId="{75650645-820E-4A53-B356-97C13FC03EF6}" type="pres">
      <dgm:prSet presAssocID="{D92CE1F4-FEAA-4132-B23E-4D14962C4658}" presName="parentText" presStyleLbl="node1" presStyleIdx="2" presStyleCnt="5">
        <dgm:presLayoutVars>
          <dgm:chMax val="0"/>
          <dgm:bulletEnabled val="1"/>
        </dgm:presLayoutVars>
      </dgm:prSet>
      <dgm:spPr/>
    </dgm:pt>
    <dgm:pt modelId="{D270F50D-289F-4F46-97FF-226E98F035FA}" type="pres">
      <dgm:prSet presAssocID="{0A26A45D-3E41-47EA-B682-076615CBD8E3}" presName="spacer" presStyleCnt="0"/>
      <dgm:spPr/>
    </dgm:pt>
    <dgm:pt modelId="{EA25EB16-C65D-4DD2-A8C5-D82EC9EB2D97}" type="pres">
      <dgm:prSet presAssocID="{9D014FC6-6DC1-41B0-82FE-AE7560530FA2}" presName="parentText" presStyleLbl="node1" presStyleIdx="3" presStyleCnt="5">
        <dgm:presLayoutVars>
          <dgm:chMax val="0"/>
          <dgm:bulletEnabled val="1"/>
        </dgm:presLayoutVars>
      </dgm:prSet>
      <dgm:spPr/>
    </dgm:pt>
    <dgm:pt modelId="{15C946CF-61EC-4063-B753-56B569B60616}" type="pres">
      <dgm:prSet presAssocID="{AE00822B-3D06-49CB-A0F5-51B58231C4D2}" presName="spacer" presStyleCnt="0"/>
      <dgm:spPr/>
    </dgm:pt>
    <dgm:pt modelId="{C68BF965-EEB7-4197-8333-D592307ABF21}" type="pres">
      <dgm:prSet presAssocID="{1C9CC192-38C6-4501-B529-88973AF84F13}" presName="parentText" presStyleLbl="node1" presStyleIdx="4" presStyleCnt="5">
        <dgm:presLayoutVars>
          <dgm:chMax val="0"/>
          <dgm:bulletEnabled val="1"/>
        </dgm:presLayoutVars>
      </dgm:prSet>
      <dgm:spPr/>
    </dgm:pt>
  </dgm:ptLst>
  <dgm:cxnLst>
    <dgm:cxn modelId="{9045C10F-E40B-4020-B1A7-CBBC3C9F6AE4}" srcId="{21D28878-9C2C-48E8-AD28-C526BAEF7C09}" destId="{1C9CC192-38C6-4501-B529-88973AF84F13}" srcOrd="4" destOrd="0" parTransId="{3765C571-C00C-412C-B246-DC14675601BA}" sibTransId="{0ABBDFFE-82EF-4999-A93B-9ED25A5EE135}"/>
    <dgm:cxn modelId="{C0F78D5B-C148-4200-812C-3CEEAD7BE72C}" type="presOf" srcId="{9D014FC6-6DC1-41B0-82FE-AE7560530FA2}" destId="{EA25EB16-C65D-4DD2-A8C5-D82EC9EB2D97}" srcOrd="0" destOrd="0" presId="urn:microsoft.com/office/officeart/2005/8/layout/vList2"/>
    <dgm:cxn modelId="{13D1616C-9492-4C1C-B9F7-E7A4B8A876CF}" type="presOf" srcId="{21D28878-9C2C-48E8-AD28-C526BAEF7C09}" destId="{968BEE63-EEF4-4F78-97EC-E3FD324A945D}" srcOrd="0" destOrd="0" presId="urn:microsoft.com/office/officeart/2005/8/layout/vList2"/>
    <dgm:cxn modelId="{91C5DE83-4CA9-46F1-B023-E2F35F664303}" srcId="{21D28878-9C2C-48E8-AD28-C526BAEF7C09}" destId="{D92CE1F4-FEAA-4132-B23E-4D14962C4658}" srcOrd="2" destOrd="0" parTransId="{D5FBBD39-7326-4B0F-976C-64B97F1A0999}" sibTransId="{0A26A45D-3E41-47EA-B682-076615CBD8E3}"/>
    <dgm:cxn modelId="{9C98BFA7-41CD-4298-82FE-4231AC705FBA}" type="presOf" srcId="{94B22AB9-FFEB-4662-8C27-72FF29FD68D0}" destId="{6A91A68F-FE27-4089-8921-4C674E06834A}" srcOrd="0" destOrd="0" presId="urn:microsoft.com/office/officeart/2005/8/layout/vList2"/>
    <dgm:cxn modelId="{E4B699A9-E640-472E-9F29-085F363DAC59}" srcId="{21D28878-9C2C-48E8-AD28-C526BAEF7C09}" destId="{9D014FC6-6DC1-41B0-82FE-AE7560530FA2}" srcOrd="3" destOrd="0" parTransId="{FD14BEAD-8EC3-4F22-ACB0-8BED4AD51C94}" sibTransId="{AE00822B-3D06-49CB-A0F5-51B58231C4D2}"/>
    <dgm:cxn modelId="{89E268B5-3DF0-4D6C-B888-9DE356BF970F}" srcId="{21D28878-9C2C-48E8-AD28-C526BAEF7C09}" destId="{1B974ABF-8521-465A-A930-127184992620}" srcOrd="1" destOrd="0" parTransId="{F000EA24-22EA-40A4-9CF9-833BB93714D0}" sibTransId="{F28ABE55-2503-45FD-B7E2-51FBB84B30AE}"/>
    <dgm:cxn modelId="{3B0651C6-C6C0-4125-8DBA-DA9F064E27F3}" srcId="{21D28878-9C2C-48E8-AD28-C526BAEF7C09}" destId="{94B22AB9-FFEB-4662-8C27-72FF29FD68D0}" srcOrd="0" destOrd="0" parTransId="{79EEF2F6-9B98-4378-B60E-821D1A56CB2F}" sibTransId="{6FB62601-25D2-47F4-B773-8B5168201A78}"/>
    <dgm:cxn modelId="{4281FFE0-5C47-4292-80DC-B40391943E60}" type="presOf" srcId="{D92CE1F4-FEAA-4132-B23E-4D14962C4658}" destId="{75650645-820E-4A53-B356-97C13FC03EF6}" srcOrd="0" destOrd="0" presId="urn:microsoft.com/office/officeart/2005/8/layout/vList2"/>
    <dgm:cxn modelId="{49A150E8-A353-4E43-9982-A57E174A15EF}" type="presOf" srcId="{1C9CC192-38C6-4501-B529-88973AF84F13}" destId="{C68BF965-EEB7-4197-8333-D592307ABF21}" srcOrd="0" destOrd="0" presId="urn:microsoft.com/office/officeart/2005/8/layout/vList2"/>
    <dgm:cxn modelId="{AC5F55F2-6D79-4EF1-9876-90E4D044B61F}" type="presOf" srcId="{1B974ABF-8521-465A-A930-127184992620}" destId="{F3ECE444-E787-47F2-9988-07C2F0970353}" srcOrd="0" destOrd="0" presId="urn:microsoft.com/office/officeart/2005/8/layout/vList2"/>
    <dgm:cxn modelId="{36222737-9AD4-4C05-AE59-D9F3355D4C5F}" type="presParOf" srcId="{968BEE63-EEF4-4F78-97EC-E3FD324A945D}" destId="{6A91A68F-FE27-4089-8921-4C674E06834A}" srcOrd="0" destOrd="0" presId="urn:microsoft.com/office/officeart/2005/8/layout/vList2"/>
    <dgm:cxn modelId="{F219EEE5-DEF6-4CFA-9536-FD7A1B8B177B}" type="presParOf" srcId="{968BEE63-EEF4-4F78-97EC-E3FD324A945D}" destId="{343CDF81-15B0-4557-8468-80775561AE11}" srcOrd="1" destOrd="0" presId="urn:microsoft.com/office/officeart/2005/8/layout/vList2"/>
    <dgm:cxn modelId="{70C131F9-4165-4465-97EC-A192ADCB1754}" type="presParOf" srcId="{968BEE63-EEF4-4F78-97EC-E3FD324A945D}" destId="{F3ECE444-E787-47F2-9988-07C2F0970353}" srcOrd="2" destOrd="0" presId="urn:microsoft.com/office/officeart/2005/8/layout/vList2"/>
    <dgm:cxn modelId="{6F3F97B6-60C9-4B62-89F7-1DF307BBD235}" type="presParOf" srcId="{968BEE63-EEF4-4F78-97EC-E3FD324A945D}" destId="{572F85D3-A266-45AF-B1E3-0A5CF9595E64}" srcOrd="3" destOrd="0" presId="urn:microsoft.com/office/officeart/2005/8/layout/vList2"/>
    <dgm:cxn modelId="{5D080F86-5B92-4CFE-95B8-C22D44653E1E}" type="presParOf" srcId="{968BEE63-EEF4-4F78-97EC-E3FD324A945D}" destId="{75650645-820E-4A53-B356-97C13FC03EF6}" srcOrd="4" destOrd="0" presId="urn:microsoft.com/office/officeart/2005/8/layout/vList2"/>
    <dgm:cxn modelId="{165FDE7B-FC6A-45E1-BF44-D35C0885D2D7}" type="presParOf" srcId="{968BEE63-EEF4-4F78-97EC-E3FD324A945D}" destId="{D270F50D-289F-4F46-97FF-226E98F035FA}" srcOrd="5" destOrd="0" presId="urn:microsoft.com/office/officeart/2005/8/layout/vList2"/>
    <dgm:cxn modelId="{5B45A33D-6059-487A-B4C0-C7EFA1D1BDF0}" type="presParOf" srcId="{968BEE63-EEF4-4F78-97EC-E3FD324A945D}" destId="{EA25EB16-C65D-4DD2-A8C5-D82EC9EB2D97}" srcOrd="6" destOrd="0" presId="urn:microsoft.com/office/officeart/2005/8/layout/vList2"/>
    <dgm:cxn modelId="{34230284-50A4-47E9-AB1E-FE25795C5B5D}" type="presParOf" srcId="{968BEE63-EEF4-4F78-97EC-E3FD324A945D}" destId="{15C946CF-61EC-4063-B753-56B569B60616}" srcOrd="7" destOrd="0" presId="urn:microsoft.com/office/officeart/2005/8/layout/vList2"/>
    <dgm:cxn modelId="{08F72F3A-7A48-4B1B-A47E-31A60E209086}" type="presParOf" srcId="{968BEE63-EEF4-4F78-97EC-E3FD324A945D}" destId="{C68BF965-EEB7-4197-8333-D592307ABF2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DA7D4-5487-41AC-A238-8E42AABE0CB2}">
      <dsp:nvSpPr>
        <dsp:cNvPr id="0" name=""/>
        <dsp:cNvSpPr/>
      </dsp:nvSpPr>
      <dsp:spPr>
        <a:xfrm>
          <a:off x="0" y="639497"/>
          <a:ext cx="5641974" cy="66163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1) Introduction</a:t>
          </a:r>
          <a:endParaRPr lang="en-US" sz="2900" kern="1200"/>
        </a:p>
      </dsp:txBody>
      <dsp:txXfrm>
        <a:off x="32298" y="671795"/>
        <a:ext cx="5577378" cy="597039"/>
      </dsp:txXfrm>
    </dsp:sp>
    <dsp:sp modelId="{2020BE6A-1D06-401A-8A76-669EAE765DBC}">
      <dsp:nvSpPr>
        <dsp:cNvPr id="0" name=""/>
        <dsp:cNvSpPr/>
      </dsp:nvSpPr>
      <dsp:spPr>
        <a:xfrm>
          <a:off x="0" y="1384652"/>
          <a:ext cx="5641974" cy="661635"/>
        </a:xfrm>
        <a:prstGeom prst="round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2) Centralized Manager Algorithms</a:t>
          </a:r>
          <a:endParaRPr lang="en-US" sz="2900" kern="1200"/>
        </a:p>
      </dsp:txBody>
      <dsp:txXfrm>
        <a:off x="32298" y="1416950"/>
        <a:ext cx="5577378" cy="597039"/>
      </dsp:txXfrm>
    </dsp:sp>
    <dsp:sp modelId="{1D995A29-2846-4DCE-B211-155AFF576D78}">
      <dsp:nvSpPr>
        <dsp:cNvPr id="0" name=""/>
        <dsp:cNvSpPr/>
      </dsp:nvSpPr>
      <dsp:spPr>
        <a:xfrm>
          <a:off x="0" y="2129807"/>
          <a:ext cx="5641974" cy="661635"/>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3) Distributed Manager Algorithms</a:t>
          </a:r>
          <a:endParaRPr lang="en-US" sz="2900" kern="1200"/>
        </a:p>
      </dsp:txBody>
      <dsp:txXfrm>
        <a:off x="32298" y="2162105"/>
        <a:ext cx="5577378" cy="597039"/>
      </dsp:txXfrm>
    </dsp:sp>
    <dsp:sp modelId="{50B05C86-F6C6-476F-B319-10FDA773C41A}">
      <dsp:nvSpPr>
        <dsp:cNvPr id="0" name=""/>
        <dsp:cNvSpPr/>
      </dsp:nvSpPr>
      <dsp:spPr>
        <a:xfrm>
          <a:off x="0" y="2874962"/>
          <a:ext cx="5641974" cy="661635"/>
        </a:xfrm>
        <a:prstGeom prst="round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4) Experiments</a:t>
          </a:r>
          <a:endParaRPr lang="en-US" sz="2900" kern="1200"/>
        </a:p>
      </dsp:txBody>
      <dsp:txXfrm>
        <a:off x="32298" y="2907260"/>
        <a:ext cx="5577378" cy="597039"/>
      </dsp:txXfrm>
    </dsp:sp>
    <dsp:sp modelId="{D670B57B-E95D-4D5D-B03A-0F1A8C01B6EF}">
      <dsp:nvSpPr>
        <dsp:cNvPr id="0" name=""/>
        <dsp:cNvSpPr/>
      </dsp:nvSpPr>
      <dsp:spPr>
        <a:xfrm>
          <a:off x="0" y="3620117"/>
          <a:ext cx="5641974" cy="661635"/>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5) Conclusion</a:t>
          </a:r>
          <a:endParaRPr lang="en-US" sz="2900" kern="1200"/>
        </a:p>
      </dsp:txBody>
      <dsp:txXfrm>
        <a:off x="32298" y="3652415"/>
        <a:ext cx="5577378" cy="5970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AECA0-37E2-403D-9DE6-B6CC99B2A0E3}">
      <dsp:nvSpPr>
        <dsp:cNvPr id="0" name=""/>
        <dsp:cNvSpPr/>
      </dsp:nvSpPr>
      <dsp:spPr>
        <a:xfrm>
          <a:off x="0" y="1150224"/>
          <a:ext cx="5641974" cy="12168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dirty="0"/>
            <a:t>1) A monitor-like centralized manager algorithm</a:t>
          </a:r>
          <a:endParaRPr lang="en-US" sz="2900" kern="1200" dirty="0"/>
        </a:p>
      </dsp:txBody>
      <dsp:txXfrm>
        <a:off x="59399" y="1209623"/>
        <a:ext cx="5523176" cy="1098002"/>
      </dsp:txXfrm>
    </dsp:sp>
    <dsp:sp modelId="{8DD2EB8F-206C-4666-8F1B-3A55BF784705}">
      <dsp:nvSpPr>
        <dsp:cNvPr id="0" name=""/>
        <dsp:cNvSpPr/>
      </dsp:nvSpPr>
      <dsp:spPr>
        <a:xfrm>
          <a:off x="0" y="2554225"/>
          <a:ext cx="5641974" cy="12168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dirty="0"/>
            <a:t>2) An improved centralized manager algorithm</a:t>
          </a:r>
          <a:endParaRPr lang="en-US" sz="2900" kern="1200" dirty="0"/>
        </a:p>
      </dsp:txBody>
      <dsp:txXfrm>
        <a:off x="59399" y="2613624"/>
        <a:ext cx="5523176"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1A68F-FE27-4089-8921-4C674E06834A}">
      <dsp:nvSpPr>
        <dsp:cNvPr id="0" name=""/>
        <dsp:cNvSpPr/>
      </dsp:nvSpPr>
      <dsp:spPr>
        <a:xfrm>
          <a:off x="0" y="44037"/>
          <a:ext cx="5641974" cy="90903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baseline="0" dirty="0"/>
            <a:t>1) A Fixed Distributed Manager Algorithm</a:t>
          </a:r>
          <a:endParaRPr lang="en-US" sz="2500" kern="1200" dirty="0"/>
        </a:p>
      </dsp:txBody>
      <dsp:txXfrm>
        <a:off x="44375" y="88412"/>
        <a:ext cx="5553224" cy="820285"/>
      </dsp:txXfrm>
    </dsp:sp>
    <dsp:sp modelId="{F3ECE444-E787-47F2-9988-07C2F0970353}">
      <dsp:nvSpPr>
        <dsp:cNvPr id="0" name=""/>
        <dsp:cNvSpPr/>
      </dsp:nvSpPr>
      <dsp:spPr>
        <a:xfrm>
          <a:off x="0" y="1025072"/>
          <a:ext cx="5641974" cy="909035"/>
        </a:xfrm>
        <a:prstGeom prst="round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baseline="0" dirty="0"/>
            <a:t>2) A Broadcast Distributed Manager Algorithm</a:t>
          </a:r>
          <a:endParaRPr lang="en-US" sz="2500" kern="1200" dirty="0"/>
        </a:p>
      </dsp:txBody>
      <dsp:txXfrm>
        <a:off x="44375" y="1069447"/>
        <a:ext cx="5553224" cy="820285"/>
      </dsp:txXfrm>
    </dsp:sp>
    <dsp:sp modelId="{75650645-820E-4A53-B356-97C13FC03EF6}">
      <dsp:nvSpPr>
        <dsp:cNvPr id="0" name=""/>
        <dsp:cNvSpPr/>
      </dsp:nvSpPr>
      <dsp:spPr>
        <a:xfrm>
          <a:off x="0" y="2006107"/>
          <a:ext cx="5641974" cy="909035"/>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baseline="0" dirty="0"/>
            <a:t>3) A Dynamic Distributed Manager Algorithm</a:t>
          </a:r>
          <a:endParaRPr lang="en-US" sz="2500" kern="1200" dirty="0"/>
        </a:p>
      </dsp:txBody>
      <dsp:txXfrm>
        <a:off x="44375" y="2050482"/>
        <a:ext cx="5553224" cy="820285"/>
      </dsp:txXfrm>
    </dsp:sp>
    <dsp:sp modelId="{EA25EB16-C65D-4DD2-A8C5-D82EC9EB2D97}">
      <dsp:nvSpPr>
        <dsp:cNvPr id="0" name=""/>
        <dsp:cNvSpPr/>
      </dsp:nvSpPr>
      <dsp:spPr>
        <a:xfrm>
          <a:off x="0" y="2987142"/>
          <a:ext cx="5641974" cy="909035"/>
        </a:xfrm>
        <a:prstGeom prst="round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baseline="0"/>
            <a:t>4) An Improvement by Using Fewer Broadcasts</a:t>
          </a:r>
          <a:endParaRPr lang="en-US" sz="2500" kern="1200"/>
        </a:p>
      </dsp:txBody>
      <dsp:txXfrm>
        <a:off x="44375" y="3031517"/>
        <a:ext cx="5553224" cy="820285"/>
      </dsp:txXfrm>
    </dsp:sp>
    <dsp:sp modelId="{C68BF965-EEB7-4197-8333-D592307ABF21}">
      <dsp:nvSpPr>
        <dsp:cNvPr id="0" name=""/>
        <dsp:cNvSpPr/>
      </dsp:nvSpPr>
      <dsp:spPr>
        <a:xfrm>
          <a:off x="0" y="3968177"/>
          <a:ext cx="5641974" cy="909035"/>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baseline="0"/>
            <a:t>5) Distribution of Copy Sets</a:t>
          </a:r>
          <a:endParaRPr lang="en-US" sz="2500" kern="1200"/>
        </a:p>
      </dsp:txBody>
      <dsp:txXfrm>
        <a:off x="44375" y="4012552"/>
        <a:ext cx="5553224" cy="8202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E34718-083F-4C6F-8494-E073CDAE4998}" type="datetimeFigureOut">
              <a:rPr lang="en-US" smtClean="0"/>
              <a:t>10/6/2020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EFE393-1694-4891-BE21-9C40122FB703}" type="slidenum">
              <a:rPr lang="en-US" smtClean="0"/>
              <a:t>‹#›</a:t>
            </a:fld>
            <a:endParaRPr lang="en-US"/>
          </a:p>
        </p:txBody>
      </p:sp>
    </p:spTree>
    <p:extLst>
      <p:ext uri="{BB962C8B-B14F-4D97-AF65-F5344CB8AC3E}">
        <p14:creationId xmlns:p14="http://schemas.microsoft.com/office/powerpoint/2010/main" val="375717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First, let’s define a shared virtual memory. </a:t>
            </a:r>
          </a:p>
          <a:p>
            <a:endParaRPr lang="en-US" dirty="0"/>
          </a:p>
          <a:p>
            <a:r>
              <a:rPr lang="en-US" dirty="0"/>
              <a:t>A shared virtual memory is a shared virtual address space among all processors in a </a:t>
            </a:r>
            <a:r>
              <a:rPr lang="en-US" dirty="0" err="1"/>
              <a:t>loosly</a:t>
            </a:r>
            <a:r>
              <a:rPr lang="en-US" dirty="0"/>
              <a:t> coupled distributed-memory multiprocessor system. </a:t>
            </a:r>
          </a:p>
          <a:p>
            <a:endParaRPr lang="en-US" dirty="0"/>
          </a:p>
          <a:p>
            <a:r>
              <a:rPr lang="en-US" dirty="0"/>
              <a:t>For non-parallel applications, it behaves just the same as the traditional virtual memory</a:t>
            </a:r>
          </a:p>
          <a:p>
            <a:endParaRPr lang="en-US" dirty="0"/>
          </a:p>
          <a:p>
            <a:r>
              <a:rPr lang="en-US" dirty="0"/>
              <a:t>But it allows application to run on different processors in parallel.</a:t>
            </a:r>
          </a:p>
          <a:p>
            <a:endParaRPr lang="en-US" dirty="0"/>
          </a:p>
          <a:p>
            <a:r>
              <a:rPr lang="en-US" dirty="0"/>
              <a:t>It not only pages data between physical memory and disks like a traditional one, it also pages across physical memories of different processors.</a:t>
            </a:r>
          </a:p>
        </p:txBody>
      </p:sp>
      <p:sp>
        <p:nvSpPr>
          <p:cNvPr id="4" name="灯片编号占位符 3"/>
          <p:cNvSpPr>
            <a:spLocks noGrp="1"/>
          </p:cNvSpPr>
          <p:nvPr>
            <p:ph type="sldNum" sz="quarter" idx="5"/>
          </p:nvPr>
        </p:nvSpPr>
        <p:spPr/>
        <p:txBody>
          <a:bodyPr/>
          <a:lstStyle/>
          <a:p>
            <a:fld id="{B6EFE393-1694-4891-BE21-9C40122FB703}" type="slidenum">
              <a:rPr lang="en-US" smtClean="0"/>
              <a:t>3</a:t>
            </a:fld>
            <a:endParaRPr lang="en-US"/>
          </a:p>
        </p:txBody>
      </p:sp>
    </p:spTree>
    <p:extLst>
      <p:ext uri="{BB962C8B-B14F-4D97-AF65-F5344CB8AC3E}">
        <p14:creationId xmlns:p14="http://schemas.microsoft.com/office/powerpoint/2010/main" val="619617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make the manager able to do the page management job, the manager processor will maintain a table called Info, which has one entry for each page and each entry has 3 fields: the owner field, the copy set filed and the lock field.</a:t>
            </a:r>
          </a:p>
          <a:p>
            <a:endParaRPr lang="en-US" dirty="0"/>
          </a:p>
          <a:p>
            <a:r>
              <a:rPr lang="en-US" dirty="0"/>
              <a:t>The owner field contains the single processor that owns that page, namely, the most recent processor that has write access to it. </a:t>
            </a:r>
          </a:p>
          <a:p>
            <a:r>
              <a:rPr lang="en-US" dirty="0"/>
              <a:t>The copy set field lists all processors that have copies of the page, which will allow later invalidation process.</a:t>
            </a:r>
          </a:p>
          <a:p>
            <a:r>
              <a:rPr lang="en-US" dirty="0"/>
              <a:t>The lock field is for synchronization.</a:t>
            </a:r>
          </a:p>
          <a:p>
            <a:endParaRPr lang="en-US" dirty="0"/>
          </a:p>
          <a:p>
            <a:r>
              <a:rPr lang="en-US" dirty="0"/>
              <a:t>We can see that the information is highly centralized on info table and thus it must be very busy. In later implementations, we’ll try to distribute those pieces of info to local processors</a:t>
            </a:r>
          </a:p>
          <a:p>
            <a:endParaRPr lang="en-US" dirty="0"/>
          </a:p>
          <a:p>
            <a:r>
              <a:rPr lang="en-US" dirty="0"/>
              <a:t>Each processor also has a page table called </a:t>
            </a:r>
            <a:r>
              <a:rPr lang="en-US" dirty="0" err="1"/>
              <a:t>Ptable</a:t>
            </a:r>
            <a:r>
              <a:rPr lang="en-US" dirty="0"/>
              <a:t> that has 2 fields, access and lock. This table keeps information about the accessibility of pages on the local processor.</a:t>
            </a:r>
          </a:p>
          <a:p>
            <a:endParaRPr lang="en-US" dirty="0"/>
          </a:p>
        </p:txBody>
      </p:sp>
      <p:sp>
        <p:nvSpPr>
          <p:cNvPr id="4" name="Slide Number Placeholder 3"/>
          <p:cNvSpPr>
            <a:spLocks noGrp="1"/>
          </p:cNvSpPr>
          <p:nvPr>
            <p:ph type="sldNum" sz="quarter" idx="5"/>
          </p:nvPr>
        </p:nvSpPr>
        <p:spPr/>
        <p:txBody>
          <a:bodyPr/>
          <a:lstStyle/>
          <a:p>
            <a:fld id="{B6EFE393-1694-4891-BE21-9C40122FB703}" type="slidenum">
              <a:rPr lang="en-US" smtClean="0"/>
              <a:t>12</a:t>
            </a:fld>
            <a:endParaRPr lang="en-US"/>
          </a:p>
        </p:txBody>
      </p:sp>
    </p:spTree>
    <p:extLst>
      <p:ext uri="{BB962C8B-B14F-4D97-AF65-F5344CB8AC3E}">
        <p14:creationId xmlns:p14="http://schemas.microsoft.com/office/powerpoint/2010/main" val="18457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implementation, only the manager knows who is the owner, so it will do the request and possible invalidation for the </a:t>
            </a:r>
            <a:r>
              <a:rPr lang="en-US" dirty="0" err="1"/>
              <a:t>RequestNode</a:t>
            </a:r>
            <a:r>
              <a:rPr lang="en-US" dirty="0"/>
              <a:t>. And since we need to do the local and server operations in a synchronized way, both Info table and </a:t>
            </a:r>
            <a:r>
              <a:rPr lang="en-US" dirty="0" err="1"/>
              <a:t>Ptable</a:t>
            </a:r>
            <a:r>
              <a:rPr lang="en-US" dirty="0"/>
              <a:t> have page-based locks. That is, every time we want to access either an entry in Info table or in </a:t>
            </a:r>
            <a:r>
              <a:rPr lang="en-US" dirty="0" err="1"/>
              <a:t>Ptable</a:t>
            </a:r>
            <a:r>
              <a:rPr lang="en-US" dirty="0"/>
              <a:t>, the corresponding Lock bit should be set. So, when there’s more than 1 process on a processor waiting for the same page, it won’t send more than 1 request; and if a remote request for a page arrives but the page table entry is being used, the request will be queued.</a:t>
            </a:r>
          </a:p>
          <a:p>
            <a:r>
              <a:rPr lang="en-US" dirty="0"/>
              <a:t>Furthermore, a confirmation message needs to be sent by the </a:t>
            </a:r>
            <a:r>
              <a:rPr lang="en-US" dirty="0" err="1"/>
              <a:t>RequestNode</a:t>
            </a:r>
            <a:r>
              <a:rPr lang="en-US" dirty="0"/>
              <a:t> to release the lock.</a:t>
            </a:r>
          </a:p>
          <a:p>
            <a:endParaRPr lang="en-US" dirty="0"/>
          </a:p>
        </p:txBody>
      </p:sp>
      <p:sp>
        <p:nvSpPr>
          <p:cNvPr id="4" name="灯片编号占位符 3"/>
          <p:cNvSpPr>
            <a:spLocks noGrp="1"/>
          </p:cNvSpPr>
          <p:nvPr>
            <p:ph type="sldNum" sz="quarter" idx="5"/>
          </p:nvPr>
        </p:nvSpPr>
        <p:spPr/>
        <p:txBody>
          <a:bodyPr/>
          <a:lstStyle/>
          <a:p>
            <a:fld id="{B6EFE393-1694-4891-BE21-9C40122FB703}" type="slidenum">
              <a:rPr lang="en-US" smtClean="0"/>
              <a:t>13</a:t>
            </a:fld>
            <a:endParaRPr lang="en-US"/>
          </a:p>
        </p:txBody>
      </p:sp>
    </p:spTree>
    <p:extLst>
      <p:ext uri="{BB962C8B-B14F-4D97-AF65-F5344CB8AC3E}">
        <p14:creationId xmlns:p14="http://schemas.microsoft.com/office/powerpoint/2010/main" val="123868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look at the implementation under two scenarios, when read fault happens and when write fault happens. So we have  this processor network, with the huge black solid circle with an M in the middle as the centralized manager. When a read fault happens,</a:t>
            </a:r>
          </a:p>
          <a:p>
            <a:pPr marL="228600" indent="-228600">
              <a:buAutoNum type="arabicPeriod"/>
            </a:pPr>
            <a:r>
              <a:rPr lang="en-US"/>
              <a:t>(Read 1.) It will lock its </a:t>
            </a:r>
            <a:r>
              <a:rPr lang="en-US" err="1"/>
              <a:t>Ptable</a:t>
            </a:r>
            <a:r>
              <a:rPr lang="en-US"/>
              <a:t> since the access need to be managed later</a:t>
            </a:r>
          </a:p>
          <a:p>
            <a:pPr marL="228600" indent="-228600">
              <a:buAutoNum type="arabicPeriod"/>
            </a:pPr>
            <a:r>
              <a:rPr lang="en-US"/>
              <a:t>(Read 2,) Lock Info[p], since it is editing the copy set.</a:t>
            </a:r>
          </a:p>
          <a:p>
            <a:pPr marL="228600" indent="-228600">
              <a:buAutoNum type="arabicPeriod"/>
            </a:pPr>
            <a:r>
              <a:rPr lang="en-US"/>
              <a:t>(Read 3.)</a:t>
            </a:r>
          </a:p>
          <a:p>
            <a:pPr marL="228600" indent="-228600">
              <a:buAutoNum type="arabicPeriod" startAt="4"/>
            </a:pPr>
            <a:r>
              <a:rPr lang="en-US"/>
              <a:t>Lock </a:t>
            </a:r>
            <a:r>
              <a:rPr lang="en-US" err="1"/>
              <a:t>OwnerNode</a:t>
            </a:r>
            <a:r>
              <a:rPr lang="en-US"/>
              <a:t> </a:t>
            </a:r>
            <a:r>
              <a:rPr lang="en-US" err="1"/>
              <a:t>Ptable</a:t>
            </a:r>
            <a:r>
              <a:rPr lang="en-US"/>
              <a:t>[p], (Read 4) unlock </a:t>
            </a:r>
            <a:r>
              <a:rPr lang="en-US" err="1"/>
              <a:t>ownernode</a:t>
            </a:r>
            <a:r>
              <a:rPr lang="en-US"/>
              <a:t> </a:t>
            </a:r>
            <a:r>
              <a:rPr lang="en-US" err="1"/>
              <a:t>Ptable</a:t>
            </a:r>
            <a:r>
              <a:rPr lang="en-US"/>
              <a:t>[p]</a:t>
            </a:r>
          </a:p>
          <a:p>
            <a:pPr marL="228600" indent="-228600">
              <a:buAutoNum type="arabicPeriod" startAt="4"/>
            </a:pPr>
            <a:r>
              <a:rPr lang="en-US"/>
              <a:t>(Read 5) Unlock RN </a:t>
            </a:r>
            <a:r>
              <a:rPr lang="en-US" err="1"/>
              <a:t>Ptable</a:t>
            </a:r>
            <a:r>
              <a:rPr lang="en-US"/>
              <a:t>[p], unlock Info[p]</a:t>
            </a:r>
          </a:p>
          <a:p>
            <a:endParaRPr lang="en-US"/>
          </a:p>
          <a:p>
            <a:r>
              <a:rPr lang="en-US"/>
              <a:t>The page-based locking mechanism is similar in the write fault scenario, so we’ll omit the details later on.</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We can count that a </a:t>
            </a:r>
            <a:r>
              <a:rPr lang="en-US" altLang="zh-CN"/>
              <a:t>total of 4 messages for </a:t>
            </a:r>
            <a:r>
              <a:rPr lang="en-US" altLang="zh-CN" err="1"/>
              <a:t>NormalNode</a:t>
            </a:r>
            <a:r>
              <a:rPr lang="en-US" altLang="zh-CN"/>
              <a:t>. </a:t>
            </a:r>
            <a:r>
              <a:rPr lang="en-US"/>
              <a:t>If the fault happens in the Manager Node, of course it does not have to send a request and </a:t>
            </a:r>
            <a:r>
              <a:rPr lang="en-US" err="1"/>
              <a:t>confirmaition</a:t>
            </a:r>
            <a:r>
              <a:rPr lang="en-US"/>
              <a:t> to itself, thus saving 2 messages.</a:t>
            </a:r>
          </a:p>
        </p:txBody>
      </p:sp>
      <p:sp>
        <p:nvSpPr>
          <p:cNvPr id="4" name="Slide Number Placeholder 3"/>
          <p:cNvSpPr>
            <a:spLocks noGrp="1"/>
          </p:cNvSpPr>
          <p:nvPr>
            <p:ph type="sldNum" sz="quarter" idx="5"/>
          </p:nvPr>
        </p:nvSpPr>
        <p:spPr/>
        <p:txBody>
          <a:bodyPr/>
          <a:lstStyle/>
          <a:p>
            <a:fld id="{B6EFE393-1694-4891-BE21-9C40122FB703}" type="slidenum">
              <a:rPr lang="en-US" smtClean="0"/>
              <a:t>14</a:t>
            </a:fld>
            <a:endParaRPr lang="en-US"/>
          </a:p>
        </p:txBody>
      </p:sp>
    </p:spTree>
    <p:extLst>
      <p:ext uri="{BB962C8B-B14F-4D97-AF65-F5344CB8AC3E}">
        <p14:creationId xmlns:p14="http://schemas.microsoft.com/office/powerpoint/2010/main" val="1825612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Read ppt.</a:t>
            </a:r>
            <a:endParaRPr lang="en-US" dirty="0"/>
          </a:p>
        </p:txBody>
      </p:sp>
      <p:sp>
        <p:nvSpPr>
          <p:cNvPr id="4" name="Slide Number Placeholder 3"/>
          <p:cNvSpPr>
            <a:spLocks noGrp="1"/>
          </p:cNvSpPr>
          <p:nvPr>
            <p:ph type="sldNum" sz="quarter" idx="5"/>
          </p:nvPr>
        </p:nvSpPr>
        <p:spPr/>
        <p:txBody>
          <a:bodyPr/>
          <a:lstStyle/>
          <a:p>
            <a:fld id="{B6EFE393-1694-4891-BE21-9C40122FB703}" type="slidenum">
              <a:rPr lang="en-US" smtClean="0"/>
              <a:t>15</a:t>
            </a:fld>
            <a:endParaRPr lang="en-US"/>
          </a:p>
        </p:txBody>
      </p:sp>
    </p:spTree>
    <p:extLst>
      <p:ext uri="{BB962C8B-B14F-4D97-AF65-F5344CB8AC3E}">
        <p14:creationId xmlns:p14="http://schemas.microsoft.com/office/powerpoint/2010/main" val="97277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what are the pros and cons of this naïve implementation? The pro is that even in the worst-case the number of </a:t>
            </a:r>
            <a:r>
              <a:rPr lang="en-US" err="1"/>
              <a:t>msgs</a:t>
            </a:r>
            <a:r>
              <a:rPr lang="en-US"/>
              <a:t> to find the owner of a page is just 2, best case, of course, 0. It’s because the manager has the ownership info. Later in distributed system, finding the ownership will be a problem.</a:t>
            </a:r>
          </a:p>
          <a:p>
            <a:endParaRPr lang="en-US"/>
          </a:p>
          <a:p>
            <a:r>
              <a:rPr lang="en-US"/>
              <a:t>And the cons are quite obvious, it requires a confirmation message to be sent every time a fault happens. When there area lot of faults, it will be quite costly. The burden of the manager will also be quite heavy if there are lots of processors thus lots of faults, causing a traffic bottleneck which will queue lots of processors and lag the program.</a:t>
            </a:r>
          </a:p>
          <a:p>
            <a:endParaRPr lang="en-US"/>
          </a:p>
          <a:p>
            <a:r>
              <a:rPr lang="en-US"/>
              <a:t>So we definitely want to improve this algorithm. The traffic bottleneck issue cannot be solved in a centralized system, but we can eliminate the confirmation message.</a:t>
            </a:r>
          </a:p>
        </p:txBody>
      </p:sp>
      <p:sp>
        <p:nvSpPr>
          <p:cNvPr id="4" name="Slide Number Placeholder 3"/>
          <p:cNvSpPr>
            <a:spLocks noGrp="1"/>
          </p:cNvSpPr>
          <p:nvPr>
            <p:ph type="sldNum" sz="quarter" idx="5"/>
          </p:nvPr>
        </p:nvSpPr>
        <p:spPr/>
        <p:txBody>
          <a:bodyPr/>
          <a:lstStyle/>
          <a:p>
            <a:fld id="{B6EFE393-1694-4891-BE21-9C40122FB703}" type="slidenum">
              <a:rPr lang="en-US" smtClean="0"/>
              <a:t>16</a:t>
            </a:fld>
            <a:endParaRPr lang="en-US"/>
          </a:p>
        </p:txBody>
      </p:sp>
    </p:spTree>
    <p:extLst>
      <p:ext uri="{BB962C8B-B14F-4D97-AF65-F5344CB8AC3E}">
        <p14:creationId xmlns:p14="http://schemas.microsoft.com/office/powerpoint/2010/main" val="4086062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To eliminate confirmation, we move the task of the synchronization of ownership to local processor. Then the manager no </a:t>
            </a:r>
            <a:r>
              <a:rPr lang="en-US" err="1"/>
              <a:t>loger</a:t>
            </a:r>
            <a:r>
              <a:rPr lang="en-US"/>
              <a:t> needs to maintain the copy set information, thus it does not need a page-based lock. The information about the ownership of each page is still only known to the manager and Stored in a table called Owner. The entry in the </a:t>
            </a:r>
            <a:r>
              <a:rPr lang="en-US" err="1"/>
              <a:t>Ptable</a:t>
            </a:r>
            <a:r>
              <a:rPr lang="en-US"/>
              <a:t> now has 3 fields: access, lock and copy set. </a:t>
            </a:r>
          </a:p>
        </p:txBody>
      </p:sp>
      <p:sp>
        <p:nvSpPr>
          <p:cNvPr id="4" name="Slide Number Placeholder 3"/>
          <p:cNvSpPr>
            <a:spLocks noGrp="1"/>
          </p:cNvSpPr>
          <p:nvPr>
            <p:ph type="sldNum" sz="quarter" idx="5"/>
          </p:nvPr>
        </p:nvSpPr>
        <p:spPr/>
        <p:txBody>
          <a:bodyPr/>
          <a:lstStyle/>
          <a:p>
            <a:fld id="{B6EFE393-1694-4891-BE21-9C40122FB703}" type="slidenum">
              <a:rPr lang="en-US" smtClean="0"/>
              <a:t>17</a:t>
            </a:fld>
            <a:endParaRPr lang="en-US"/>
          </a:p>
        </p:txBody>
      </p:sp>
    </p:spTree>
    <p:extLst>
      <p:ext uri="{BB962C8B-B14F-4D97-AF65-F5344CB8AC3E}">
        <p14:creationId xmlns:p14="http://schemas.microsoft.com/office/powerpoint/2010/main" val="3650942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look at this improved algorithm briefly, still under read fault and write fault scenario.</a:t>
            </a:r>
          </a:p>
          <a:p>
            <a:r>
              <a:rPr lang="en-US"/>
              <a:t>(Read 1)</a:t>
            </a:r>
          </a:p>
          <a:p>
            <a:r>
              <a:rPr lang="en-US"/>
              <a:t>(Read 2), not that it will not handle the copy set at all</a:t>
            </a:r>
          </a:p>
          <a:p>
            <a:r>
              <a:rPr lang="en-US"/>
              <a:t>(Read 3)</a:t>
            </a:r>
          </a:p>
          <a:p>
            <a:r>
              <a:rPr lang="en-US"/>
              <a:t>(Read 4)</a:t>
            </a:r>
          </a:p>
          <a:p>
            <a:r>
              <a:rPr lang="en-US"/>
              <a:t>The page-based lock now only works on the </a:t>
            </a:r>
            <a:r>
              <a:rPr lang="en-US" err="1"/>
              <a:t>PTable</a:t>
            </a:r>
            <a:endParaRPr lang="en-US"/>
          </a:p>
        </p:txBody>
      </p:sp>
      <p:sp>
        <p:nvSpPr>
          <p:cNvPr id="4" name="Slide Number Placeholder 3"/>
          <p:cNvSpPr>
            <a:spLocks noGrp="1"/>
          </p:cNvSpPr>
          <p:nvPr>
            <p:ph type="sldNum" sz="quarter" idx="5"/>
          </p:nvPr>
        </p:nvSpPr>
        <p:spPr/>
        <p:txBody>
          <a:bodyPr/>
          <a:lstStyle/>
          <a:p>
            <a:fld id="{B6EFE393-1694-4891-BE21-9C40122FB703}" type="slidenum">
              <a:rPr lang="en-US" smtClean="0"/>
              <a:t>18</a:t>
            </a:fld>
            <a:endParaRPr lang="en-US"/>
          </a:p>
        </p:txBody>
      </p:sp>
    </p:spTree>
    <p:extLst>
      <p:ext uri="{BB962C8B-B14F-4D97-AF65-F5344CB8AC3E}">
        <p14:creationId xmlns:p14="http://schemas.microsoft.com/office/powerpoint/2010/main" val="3393902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(Read ppt)</a:t>
            </a:r>
          </a:p>
          <a:p>
            <a:r>
              <a:rPr lang="en-US"/>
              <a:t>Note that in both scenarios of the improved centralized algorithm, one message cost is saved.</a:t>
            </a:r>
          </a:p>
        </p:txBody>
      </p:sp>
      <p:sp>
        <p:nvSpPr>
          <p:cNvPr id="4" name="Slide Number Placeholder 3"/>
          <p:cNvSpPr>
            <a:spLocks noGrp="1"/>
          </p:cNvSpPr>
          <p:nvPr>
            <p:ph type="sldNum" sz="quarter" idx="5"/>
          </p:nvPr>
        </p:nvSpPr>
        <p:spPr/>
        <p:txBody>
          <a:bodyPr/>
          <a:lstStyle/>
          <a:p>
            <a:fld id="{B6EFE393-1694-4891-BE21-9C40122FB703}" type="slidenum">
              <a:rPr lang="en-US" smtClean="0"/>
              <a:t>19</a:t>
            </a:fld>
            <a:endParaRPr lang="en-US"/>
          </a:p>
        </p:txBody>
      </p:sp>
    </p:spTree>
    <p:extLst>
      <p:ext uri="{BB962C8B-B14F-4D97-AF65-F5344CB8AC3E}">
        <p14:creationId xmlns:p14="http://schemas.microsoft.com/office/powerpoint/2010/main" val="3587579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move on to the distributed manager algorithms.</a:t>
            </a:r>
          </a:p>
          <a:p>
            <a:endParaRPr lang="en-US" dirty="0"/>
          </a:p>
          <a:p>
            <a:r>
              <a:rPr lang="en-US" dirty="0"/>
              <a:t>Compared to centralized algorithms, the main difficulty of the distributed methods is to locate the true owner of a page in the network and be efficient in the same time.</a:t>
            </a:r>
          </a:p>
          <a:p>
            <a:endParaRPr lang="en-US" dirty="0"/>
          </a:p>
          <a:p>
            <a:r>
              <a:rPr lang="en-US" dirty="0"/>
              <a:t>To accomplish this, there are 5 design choices or improvements we are going to cover.</a:t>
            </a:r>
          </a:p>
        </p:txBody>
      </p:sp>
      <p:sp>
        <p:nvSpPr>
          <p:cNvPr id="4" name="Slide Number Placeholder 3"/>
          <p:cNvSpPr>
            <a:spLocks noGrp="1"/>
          </p:cNvSpPr>
          <p:nvPr>
            <p:ph type="sldNum" sz="quarter" idx="5"/>
          </p:nvPr>
        </p:nvSpPr>
        <p:spPr/>
        <p:txBody>
          <a:bodyPr/>
          <a:lstStyle/>
          <a:p>
            <a:fld id="{B6EFE393-1694-4891-BE21-9C40122FB703}" type="slidenum">
              <a:rPr lang="en-US" smtClean="0"/>
              <a:t>20</a:t>
            </a:fld>
            <a:endParaRPr lang="en-US"/>
          </a:p>
        </p:txBody>
      </p:sp>
    </p:spTree>
    <p:extLst>
      <p:ext uri="{BB962C8B-B14F-4D97-AF65-F5344CB8AC3E}">
        <p14:creationId xmlns:p14="http://schemas.microsoft.com/office/powerpoint/2010/main" val="540714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 first one we are going to talk about is the fixed distributed manager algorithm.</a:t>
            </a:r>
          </a:p>
          <a:p>
            <a:r>
              <a:rPr lang="en-US" dirty="0"/>
              <a:t>As its name suggests, each processor manages a predetermined subset of pages, and the ownership of each page is fixed. </a:t>
            </a:r>
          </a:p>
          <a:p>
            <a:endParaRPr lang="en-US" dirty="0"/>
          </a:p>
          <a:p>
            <a:r>
              <a:rPr lang="en-US" dirty="0"/>
              <a:t>This approach gives superior performance compared to centralized manager algorithm, if a high rate of page fault is appearing.</a:t>
            </a:r>
          </a:p>
          <a:p>
            <a:endParaRPr lang="en-US" dirty="0"/>
          </a:p>
          <a:p>
            <a:r>
              <a:rPr lang="en-US" dirty="0"/>
              <a:t>The difficulty of this method is to find a good hashing function matching the page and its manager/owner.</a:t>
            </a:r>
          </a:p>
        </p:txBody>
      </p:sp>
      <p:sp>
        <p:nvSpPr>
          <p:cNvPr id="4" name="灯片编号占位符 3"/>
          <p:cNvSpPr>
            <a:spLocks noGrp="1"/>
          </p:cNvSpPr>
          <p:nvPr>
            <p:ph type="sldNum" sz="quarter" idx="5"/>
          </p:nvPr>
        </p:nvSpPr>
        <p:spPr/>
        <p:txBody>
          <a:bodyPr/>
          <a:lstStyle/>
          <a:p>
            <a:fld id="{B6EFE393-1694-4891-BE21-9C40122FB703}" type="slidenum">
              <a:rPr lang="en-US" smtClean="0"/>
              <a:t>21</a:t>
            </a:fld>
            <a:endParaRPr lang="en-US"/>
          </a:p>
        </p:txBody>
      </p:sp>
    </p:spTree>
    <p:extLst>
      <p:ext uri="{BB962C8B-B14F-4D97-AF65-F5344CB8AC3E}">
        <p14:creationId xmlns:p14="http://schemas.microsoft.com/office/powerpoint/2010/main" val="2717313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In the design of a shared virtual memory, one problem is very important. It is memory coherence. </a:t>
            </a:r>
          </a:p>
          <a:p>
            <a:endParaRPr lang="en-US" dirty="0"/>
          </a:p>
          <a:p>
            <a:r>
              <a:rPr lang="en-US" dirty="0"/>
              <a:t>The definition of memory coherence is that, the value returned by a read operation is always the same as the value written by the most recent write operation to the same address.</a:t>
            </a:r>
          </a:p>
          <a:p>
            <a:endParaRPr lang="en-US" dirty="0"/>
          </a:p>
          <a:p>
            <a:r>
              <a:rPr lang="en-US" dirty="0"/>
              <a:t>There are several strategies to maintain memory coherence, but we can classify them by two aspects. One is the way of page synchronization, there are invalidation method and write-broadcast method. And the page ownership, whether it’s fixed or dynamic.</a:t>
            </a:r>
          </a:p>
        </p:txBody>
      </p:sp>
      <p:sp>
        <p:nvSpPr>
          <p:cNvPr id="4" name="灯片编号占位符 3"/>
          <p:cNvSpPr>
            <a:spLocks noGrp="1"/>
          </p:cNvSpPr>
          <p:nvPr>
            <p:ph type="sldNum" sz="quarter" idx="5"/>
          </p:nvPr>
        </p:nvSpPr>
        <p:spPr/>
        <p:txBody>
          <a:bodyPr/>
          <a:lstStyle/>
          <a:p>
            <a:fld id="{B6EFE393-1694-4891-BE21-9C40122FB703}" type="slidenum">
              <a:rPr lang="en-US" smtClean="0"/>
              <a:t>4</a:t>
            </a:fld>
            <a:endParaRPr lang="en-US"/>
          </a:p>
        </p:txBody>
      </p:sp>
    </p:spTree>
    <p:extLst>
      <p:ext uri="{BB962C8B-B14F-4D97-AF65-F5344CB8AC3E}">
        <p14:creationId xmlns:p14="http://schemas.microsoft.com/office/powerpoint/2010/main" val="3020027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Here is a most straight-forward approach, as we try to distribute pages evenly in a fixed manner to all processors.</a:t>
            </a:r>
          </a:p>
          <a:p>
            <a:endParaRPr lang="en-US" dirty="0"/>
          </a:p>
          <a:p>
            <a:r>
              <a:rPr lang="en-US" dirty="0"/>
              <a:t>Let’s suppose there are M pages, and N processors. The hashing function H of p is “p mod N”. Or more generally, H of p is “p over s mod N”, where s is the number of pages per segment.</a:t>
            </a:r>
          </a:p>
          <a:p>
            <a:endParaRPr lang="en-US" dirty="0"/>
          </a:p>
          <a:p>
            <a:r>
              <a:rPr lang="en-US" dirty="0"/>
              <a:t>However, as we talked about, a good distributing function is where the difficulty lies.</a:t>
            </a:r>
          </a:p>
        </p:txBody>
      </p:sp>
      <p:sp>
        <p:nvSpPr>
          <p:cNvPr id="4" name="灯片编号占位符 3"/>
          <p:cNvSpPr>
            <a:spLocks noGrp="1"/>
          </p:cNvSpPr>
          <p:nvPr>
            <p:ph type="sldNum" sz="quarter" idx="5"/>
          </p:nvPr>
        </p:nvSpPr>
        <p:spPr/>
        <p:txBody>
          <a:bodyPr/>
          <a:lstStyle/>
          <a:p>
            <a:fld id="{B6EFE393-1694-4891-BE21-9C40122FB703}" type="slidenum">
              <a:rPr lang="en-US" smtClean="0"/>
              <a:t>22</a:t>
            </a:fld>
            <a:endParaRPr lang="en-US"/>
          </a:p>
        </p:txBody>
      </p:sp>
    </p:spTree>
    <p:extLst>
      <p:ext uri="{BB962C8B-B14F-4D97-AF65-F5344CB8AC3E}">
        <p14:creationId xmlns:p14="http://schemas.microsoft.com/office/powerpoint/2010/main" val="1384074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Next, we have a broadcast distributed manager algorithm.</a:t>
            </a:r>
          </a:p>
          <a:p>
            <a:endParaRPr lang="en-US" dirty="0"/>
          </a:p>
          <a:p>
            <a:r>
              <a:rPr lang="en-US" dirty="0"/>
              <a:t>In this method, each processor manages precisely each page’s ownership, meaning that each processor knows the owner of all pages at any time.</a:t>
            </a:r>
          </a:p>
          <a:p>
            <a:endParaRPr lang="en-US" dirty="0"/>
          </a:p>
          <a:p>
            <a:r>
              <a:rPr lang="en-US" dirty="0"/>
              <a:t>This is achieved by broadcasting all requests information to all processors.</a:t>
            </a:r>
          </a:p>
          <a:p>
            <a:endParaRPr lang="en-US" dirty="0"/>
          </a:p>
          <a:p>
            <a:r>
              <a:rPr lang="en-US" dirty="0"/>
              <a:t>In this design, we don’t need the Owner table, as all processors are equal, and the ownership information is in all </a:t>
            </a:r>
            <a:r>
              <a:rPr lang="en-US" dirty="0" err="1"/>
              <a:t>PTables</a:t>
            </a:r>
            <a:r>
              <a:rPr lang="en-US" dirty="0"/>
              <a:t>.</a:t>
            </a:r>
          </a:p>
          <a:p>
            <a:r>
              <a:rPr lang="en-US" dirty="0" err="1"/>
              <a:t>PTable</a:t>
            </a:r>
            <a:r>
              <a:rPr lang="en-US" dirty="0"/>
              <a:t> has an addition field called owner.</a:t>
            </a:r>
          </a:p>
          <a:p>
            <a:endParaRPr lang="en-US" dirty="0"/>
          </a:p>
          <a:p>
            <a:r>
              <a:rPr lang="en-US" dirty="0"/>
              <a:t>Mainly we have two atomic broadcast operations. Broadcast read request and broadcast write request.</a:t>
            </a:r>
          </a:p>
        </p:txBody>
      </p:sp>
      <p:sp>
        <p:nvSpPr>
          <p:cNvPr id="4" name="灯片编号占位符 3"/>
          <p:cNvSpPr>
            <a:spLocks noGrp="1"/>
          </p:cNvSpPr>
          <p:nvPr>
            <p:ph type="sldNum" sz="quarter" idx="5"/>
          </p:nvPr>
        </p:nvSpPr>
        <p:spPr/>
        <p:txBody>
          <a:bodyPr/>
          <a:lstStyle/>
          <a:p>
            <a:fld id="{B6EFE393-1694-4891-BE21-9C40122FB703}" type="slidenum">
              <a:rPr lang="en-US" smtClean="0"/>
              <a:t>23</a:t>
            </a:fld>
            <a:endParaRPr lang="en-US"/>
          </a:p>
        </p:txBody>
      </p:sp>
    </p:spTree>
    <p:extLst>
      <p:ext uri="{BB962C8B-B14F-4D97-AF65-F5344CB8AC3E}">
        <p14:creationId xmlns:p14="http://schemas.microsoft.com/office/powerpoint/2010/main" val="3886961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Let’s look at the situation of read fault.</a:t>
            </a:r>
          </a:p>
          <a:p>
            <a:endParaRPr lang="en-US" dirty="0"/>
          </a:p>
          <a:p>
            <a:r>
              <a:rPr lang="en-US" dirty="0"/>
              <a:t>The requester processor first broadcast a read request to all other processors.</a:t>
            </a:r>
          </a:p>
          <a:p>
            <a:endParaRPr lang="en-US" dirty="0"/>
          </a:p>
          <a:p>
            <a:r>
              <a:rPr lang="en-US" dirty="0"/>
              <a:t>The true owner will add the requester to the copy set field and a copy is sent to the requester</a:t>
            </a:r>
          </a:p>
        </p:txBody>
      </p:sp>
      <p:sp>
        <p:nvSpPr>
          <p:cNvPr id="4" name="灯片编号占位符 3"/>
          <p:cNvSpPr>
            <a:spLocks noGrp="1"/>
          </p:cNvSpPr>
          <p:nvPr>
            <p:ph type="sldNum" sz="quarter" idx="5"/>
          </p:nvPr>
        </p:nvSpPr>
        <p:spPr/>
        <p:txBody>
          <a:bodyPr/>
          <a:lstStyle/>
          <a:p>
            <a:fld id="{B6EFE393-1694-4891-BE21-9C40122FB703}" type="slidenum">
              <a:rPr lang="en-US" smtClean="0"/>
              <a:t>24</a:t>
            </a:fld>
            <a:endParaRPr lang="en-US"/>
          </a:p>
        </p:txBody>
      </p:sp>
    </p:spTree>
    <p:extLst>
      <p:ext uri="{BB962C8B-B14F-4D97-AF65-F5344CB8AC3E}">
        <p14:creationId xmlns:p14="http://schemas.microsoft.com/office/powerpoint/2010/main" val="2523427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Now let’s look at the write fault.</a:t>
            </a:r>
          </a:p>
        </p:txBody>
      </p:sp>
      <p:sp>
        <p:nvSpPr>
          <p:cNvPr id="4" name="灯片编号占位符 3"/>
          <p:cNvSpPr>
            <a:spLocks noGrp="1"/>
          </p:cNvSpPr>
          <p:nvPr>
            <p:ph type="sldNum" sz="quarter" idx="5"/>
          </p:nvPr>
        </p:nvSpPr>
        <p:spPr/>
        <p:txBody>
          <a:bodyPr/>
          <a:lstStyle/>
          <a:p>
            <a:fld id="{B6EFE393-1694-4891-BE21-9C40122FB703}" type="slidenum">
              <a:rPr lang="en-US" smtClean="0"/>
              <a:t>25</a:t>
            </a:fld>
            <a:endParaRPr lang="en-US"/>
          </a:p>
        </p:txBody>
      </p:sp>
    </p:spTree>
    <p:extLst>
      <p:ext uri="{BB962C8B-B14F-4D97-AF65-F5344CB8AC3E}">
        <p14:creationId xmlns:p14="http://schemas.microsoft.com/office/powerpoint/2010/main" val="17122576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All in all, the broadcast distributed manager algorithm is a simple design choice, and the implementation is rather easy.</a:t>
            </a:r>
          </a:p>
          <a:p>
            <a:endParaRPr lang="en-US" dirty="0"/>
          </a:p>
          <a:p>
            <a:r>
              <a:rPr lang="en-US" dirty="0"/>
              <a:t>The correctness can also be proved. In case of concurrent request, the new owner can queue up the requests so no hazard will happen.</a:t>
            </a:r>
          </a:p>
          <a:p>
            <a:endParaRPr lang="en-US" dirty="0"/>
          </a:p>
          <a:p>
            <a:r>
              <a:rPr lang="en-US" dirty="0"/>
              <a:t>However, because we have to broadcast a lot of requests, the performance is not as optimal.</a:t>
            </a:r>
          </a:p>
          <a:p>
            <a:endParaRPr lang="en-US" dirty="0"/>
          </a:p>
          <a:p>
            <a:r>
              <a:rPr lang="en-US" dirty="0"/>
              <a:t>Experiments show that the broadcast cost is substantial when the total number of processors is greater than or equal to 4.</a:t>
            </a:r>
          </a:p>
        </p:txBody>
      </p:sp>
      <p:sp>
        <p:nvSpPr>
          <p:cNvPr id="4" name="灯片编号占位符 3"/>
          <p:cNvSpPr>
            <a:spLocks noGrp="1"/>
          </p:cNvSpPr>
          <p:nvPr>
            <p:ph type="sldNum" sz="quarter" idx="5"/>
          </p:nvPr>
        </p:nvSpPr>
        <p:spPr/>
        <p:txBody>
          <a:bodyPr/>
          <a:lstStyle/>
          <a:p>
            <a:fld id="{B6EFE393-1694-4891-BE21-9C40122FB703}" type="slidenum">
              <a:rPr lang="en-US" smtClean="0"/>
              <a:t>26</a:t>
            </a:fld>
            <a:endParaRPr lang="en-US"/>
          </a:p>
        </p:txBody>
      </p:sp>
    </p:spTree>
    <p:extLst>
      <p:ext uri="{BB962C8B-B14F-4D97-AF65-F5344CB8AC3E}">
        <p14:creationId xmlns:p14="http://schemas.microsoft.com/office/powerpoint/2010/main" val="3001913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Next, there is a dynamic distributed manager algorithm.</a:t>
            </a:r>
          </a:p>
          <a:p>
            <a:endParaRPr lang="en-US" dirty="0"/>
          </a:p>
          <a:p>
            <a:r>
              <a:rPr lang="en-US" dirty="0"/>
              <a:t>Compared to the broadcast method, the “owner” field in </a:t>
            </a:r>
            <a:r>
              <a:rPr lang="en-US" dirty="0" err="1"/>
              <a:t>PTable</a:t>
            </a:r>
            <a:r>
              <a:rPr lang="en-US" dirty="0"/>
              <a:t> is replaced by </a:t>
            </a:r>
            <a:r>
              <a:rPr lang="en-US" dirty="0" err="1"/>
              <a:t>probOwner</a:t>
            </a:r>
            <a:r>
              <a:rPr lang="en-US" dirty="0"/>
              <a:t>. It suggests a “probable” owner, for searching the true owner. Each processor maintain its own </a:t>
            </a:r>
            <a:r>
              <a:rPr lang="en-US" dirty="0" err="1"/>
              <a:t>probOwner</a:t>
            </a:r>
            <a:r>
              <a:rPr lang="en-US" dirty="0"/>
              <a:t> field.</a:t>
            </a:r>
          </a:p>
          <a:p>
            <a:endParaRPr lang="en-US" dirty="0"/>
          </a:p>
          <a:p>
            <a:r>
              <a:rPr lang="en-US" dirty="0"/>
              <a:t>When a processor receives a request, and it’s not the owner, it will forward the request to its </a:t>
            </a:r>
            <a:r>
              <a:rPr lang="en-US" dirty="0" err="1"/>
              <a:t>probOwner</a:t>
            </a:r>
            <a:r>
              <a:rPr lang="en-US" dirty="0"/>
              <a:t>, until the request finally reaches the true owner.</a:t>
            </a:r>
          </a:p>
          <a:p>
            <a:endParaRPr lang="en-US" dirty="0"/>
          </a:p>
          <a:p>
            <a:r>
              <a:rPr lang="en-US" dirty="0"/>
              <a:t>The true owner will handle the request just as in the centralized manager algorithm.</a:t>
            </a:r>
          </a:p>
          <a:p>
            <a:endParaRPr lang="en-US" dirty="0"/>
          </a:p>
          <a:p>
            <a:r>
              <a:rPr lang="en-US" dirty="0"/>
              <a:t>When there is a change of ownership, invalidation request or a request forwarding, the processor’s </a:t>
            </a:r>
            <a:r>
              <a:rPr lang="en-US" dirty="0" err="1"/>
              <a:t>probOwner</a:t>
            </a:r>
            <a:r>
              <a:rPr lang="en-US" dirty="0"/>
              <a:t> is changed. In the first two cases, the new </a:t>
            </a:r>
            <a:r>
              <a:rPr lang="en-US" dirty="0" err="1"/>
              <a:t>probOwner</a:t>
            </a:r>
            <a:r>
              <a:rPr lang="en-US" dirty="0"/>
              <a:t> is the new owner, and in the last case, the new </a:t>
            </a:r>
            <a:r>
              <a:rPr lang="en-US" dirty="0" err="1"/>
              <a:t>probOwner</a:t>
            </a:r>
            <a:r>
              <a:rPr lang="en-US" dirty="0"/>
              <a:t> is the original requesting processor. </a:t>
            </a:r>
          </a:p>
        </p:txBody>
      </p:sp>
      <p:sp>
        <p:nvSpPr>
          <p:cNvPr id="4" name="灯片编号占位符 3"/>
          <p:cNvSpPr>
            <a:spLocks noGrp="1"/>
          </p:cNvSpPr>
          <p:nvPr>
            <p:ph type="sldNum" sz="quarter" idx="5"/>
          </p:nvPr>
        </p:nvSpPr>
        <p:spPr/>
        <p:txBody>
          <a:bodyPr/>
          <a:lstStyle/>
          <a:p>
            <a:fld id="{B6EFE393-1694-4891-BE21-9C40122FB703}" type="slidenum">
              <a:rPr lang="en-US" smtClean="0"/>
              <a:t>27</a:t>
            </a:fld>
            <a:endParaRPr lang="en-US"/>
          </a:p>
        </p:txBody>
      </p:sp>
    </p:spTree>
    <p:extLst>
      <p:ext uri="{BB962C8B-B14F-4D97-AF65-F5344CB8AC3E}">
        <p14:creationId xmlns:p14="http://schemas.microsoft.com/office/powerpoint/2010/main" val="8623629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Let’s look at the case of read fault requests.</a:t>
            </a:r>
          </a:p>
          <a:p>
            <a:endParaRPr lang="en-US" dirty="0"/>
          </a:p>
          <a:p>
            <a:r>
              <a:rPr lang="en-US" dirty="0"/>
              <a:t>Here the doted arrows point to the processors’ </a:t>
            </a:r>
            <a:r>
              <a:rPr lang="en-US" dirty="0" err="1"/>
              <a:t>probOwners</a:t>
            </a:r>
            <a:r>
              <a:rPr lang="en-US" dirty="0"/>
              <a:t>, and we can see how a request is forwarded.</a:t>
            </a:r>
          </a:p>
          <a:p>
            <a:endParaRPr lang="en-US" dirty="0"/>
          </a:p>
          <a:p>
            <a:r>
              <a:rPr lang="en-US" dirty="0"/>
              <a:t>First a processor raises a read fault, it sends read fault request to its </a:t>
            </a:r>
            <a:r>
              <a:rPr lang="en-US" dirty="0" err="1"/>
              <a:t>probOwner</a:t>
            </a:r>
            <a:r>
              <a:rPr lang="en-US" dirty="0"/>
              <a:t>.</a:t>
            </a:r>
          </a:p>
          <a:p>
            <a:endParaRPr lang="en-US" dirty="0"/>
          </a:p>
          <a:p>
            <a:r>
              <a:rPr lang="en-US" dirty="0"/>
              <a:t>Then, the request is forwarded along the </a:t>
            </a:r>
            <a:r>
              <a:rPr lang="en-US" dirty="0" err="1"/>
              <a:t>probOwners</a:t>
            </a:r>
            <a:r>
              <a:rPr lang="en-US" dirty="0"/>
              <a:t> and each processor involved changes its </a:t>
            </a:r>
            <a:r>
              <a:rPr lang="en-US" dirty="0" err="1"/>
              <a:t>probOwner</a:t>
            </a:r>
            <a:r>
              <a:rPr lang="en-US" dirty="0"/>
              <a:t> to the requester.</a:t>
            </a:r>
          </a:p>
          <a:p>
            <a:endParaRPr lang="en-US" dirty="0"/>
          </a:p>
          <a:p>
            <a:r>
              <a:rPr lang="en-US" dirty="0"/>
              <a:t>When the owner receives the request, the page copy is sent to the requester, and the requester changes its </a:t>
            </a:r>
            <a:r>
              <a:rPr lang="en-US" dirty="0" err="1"/>
              <a:t>probOwner</a:t>
            </a:r>
            <a:r>
              <a:rPr lang="en-US" dirty="0"/>
              <a:t> to the true owner.</a:t>
            </a:r>
          </a:p>
        </p:txBody>
      </p:sp>
      <p:sp>
        <p:nvSpPr>
          <p:cNvPr id="4" name="灯片编号占位符 3"/>
          <p:cNvSpPr>
            <a:spLocks noGrp="1"/>
          </p:cNvSpPr>
          <p:nvPr>
            <p:ph type="sldNum" sz="quarter" idx="5"/>
          </p:nvPr>
        </p:nvSpPr>
        <p:spPr/>
        <p:txBody>
          <a:bodyPr/>
          <a:lstStyle/>
          <a:p>
            <a:fld id="{B6EFE393-1694-4891-BE21-9C40122FB703}" type="slidenum">
              <a:rPr lang="en-US" smtClean="0"/>
              <a:t>28</a:t>
            </a:fld>
            <a:endParaRPr lang="en-US"/>
          </a:p>
        </p:txBody>
      </p:sp>
    </p:spTree>
    <p:extLst>
      <p:ext uri="{BB962C8B-B14F-4D97-AF65-F5344CB8AC3E}">
        <p14:creationId xmlns:p14="http://schemas.microsoft.com/office/powerpoint/2010/main" val="7704119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Next, let’s look at the write fault situation.</a:t>
            </a:r>
          </a:p>
          <a:p>
            <a:endParaRPr lang="en-US" dirty="0"/>
          </a:p>
          <a:p>
            <a:r>
              <a:rPr lang="en-US" dirty="0"/>
              <a:t>When a write fault happens, similar to the read fault situation, the request is forwarded and </a:t>
            </a:r>
            <a:r>
              <a:rPr lang="en-US" dirty="0" err="1"/>
              <a:t>probOwner</a:t>
            </a:r>
            <a:r>
              <a:rPr lang="en-US" dirty="0"/>
              <a:t> is changed along the way.</a:t>
            </a:r>
          </a:p>
          <a:p>
            <a:endParaRPr lang="en-US" dirty="0"/>
          </a:p>
          <a:p>
            <a:r>
              <a:rPr lang="en-US" dirty="0"/>
              <a:t>When the true owner receives the request, it works just like in the centralized method. Ownership changed and invalidation requests are sent. </a:t>
            </a:r>
          </a:p>
          <a:p>
            <a:endParaRPr lang="en-US" dirty="0"/>
          </a:p>
          <a:p>
            <a:r>
              <a:rPr lang="en-US" dirty="0"/>
              <a:t>Also, when the requester becomes the new owner, its </a:t>
            </a:r>
            <a:r>
              <a:rPr lang="en-US" dirty="0" err="1"/>
              <a:t>probOwner</a:t>
            </a:r>
            <a:r>
              <a:rPr lang="en-US" dirty="0"/>
              <a:t> is set to itself.</a:t>
            </a:r>
          </a:p>
        </p:txBody>
      </p:sp>
      <p:sp>
        <p:nvSpPr>
          <p:cNvPr id="4" name="灯片编号占位符 3"/>
          <p:cNvSpPr>
            <a:spLocks noGrp="1"/>
          </p:cNvSpPr>
          <p:nvPr>
            <p:ph type="sldNum" sz="quarter" idx="5"/>
          </p:nvPr>
        </p:nvSpPr>
        <p:spPr/>
        <p:txBody>
          <a:bodyPr/>
          <a:lstStyle/>
          <a:p>
            <a:fld id="{B6EFE393-1694-4891-BE21-9C40122FB703}" type="slidenum">
              <a:rPr lang="en-US" smtClean="0"/>
              <a:t>29</a:t>
            </a:fld>
            <a:endParaRPr lang="en-US"/>
          </a:p>
        </p:txBody>
      </p:sp>
    </p:spTree>
    <p:extLst>
      <p:ext uri="{BB962C8B-B14F-4D97-AF65-F5344CB8AC3E}">
        <p14:creationId xmlns:p14="http://schemas.microsoft.com/office/powerpoint/2010/main" val="20119075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If we view all </a:t>
            </a:r>
            <a:r>
              <a:rPr lang="en-US" dirty="0" err="1"/>
              <a:t>probOwners</a:t>
            </a:r>
            <a:r>
              <a:rPr lang="en-US" dirty="0"/>
              <a:t> as a directed graph </a:t>
            </a:r>
            <a:r>
              <a:rPr lang="en-US" dirty="0" err="1"/>
              <a:t>Gp</a:t>
            </a:r>
            <a:r>
              <a:rPr lang="en-US" dirty="0"/>
              <a:t>=(V, Ep), where V is the set of processor, numbering from 1 to N, and the size of Ep is N</a:t>
            </a:r>
          </a:p>
          <a:p>
            <a:r>
              <a:rPr lang="en-US" dirty="0"/>
              <a:t>It can be proved that a page fault on any processor can reach the true owner after at most N-1 forwarding</a:t>
            </a:r>
          </a:p>
          <a:p>
            <a:r>
              <a:rPr lang="en-US" dirty="0"/>
              <a:t>And the worst cast number of messages to locate the owner K times is by O(N + K </a:t>
            </a:r>
            <a:r>
              <a:rPr lang="en-US" dirty="0" err="1"/>
              <a:t>logN</a:t>
            </a:r>
            <a:r>
              <a:rPr lang="en-US" dirty="0"/>
              <a:t> )</a:t>
            </a:r>
          </a:p>
          <a:p>
            <a:endParaRPr lang="en-US" dirty="0"/>
          </a:p>
          <a:p>
            <a:r>
              <a:rPr lang="en-US" dirty="0"/>
              <a:t>Then we can show that if q	processors have used a page, the upper bound on the total number of messages to locate the owner, by K times, is O(p + K log q)</a:t>
            </a:r>
          </a:p>
          <a:p>
            <a:endParaRPr lang="en-US" dirty="0"/>
          </a:p>
          <a:p>
            <a:r>
              <a:rPr lang="en-US" dirty="0"/>
              <a:t>This is very important, because it reveals that this algorithm does not degree as more processors are added to the System, but only as more processors contend for the same page, and it increases logarithmically. </a:t>
            </a:r>
          </a:p>
        </p:txBody>
      </p:sp>
      <p:sp>
        <p:nvSpPr>
          <p:cNvPr id="4" name="灯片编号占位符 3"/>
          <p:cNvSpPr>
            <a:spLocks noGrp="1"/>
          </p:cNvSpPr>
          <p:nvPr>
            <p:ph type="sldNum" sz="quarter" idx="5"/>
          </p:nvPr>
        </p:nvSpPr>
        <p:spPr/>
        <p:txBody>
          <a:bodyPr/>
          <a:lstStyle/>
          <a:p>
            <a:fld id="{B6EFE393-1694-4891-BE21-9C40122FB703}" type="slidenum">
              <a:rPr lang="en-US" smtClean="0"/>
              <a:t>30</a:t>
            </a:fld>
            <a:endParaRPr lang="en-US"/>
          </a:p>
        </p:txBody>
      </p:sp>
    </p:spTree>
    <p:extLst>
      <p:ext uri="{BB962C8B-B14F-4D97-AF65-F5344CB8AC3E}">
        <p14:creationId xmlns:p14="http://schemas.microsoft.com/office/powerpoint/2010/main" val="11541516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An improvement that can be made to this algorithm is to use fewer broadcasts.</a:t>
            </a:r>
          </a:p>
          <a:p>
            <a:endParaRPr lang="en-US" dirty="0"/>
          </a:p>
          <a:p>
            <a:r>
              <a:rPr lang="en-US" dirty="0"/>
              <a:t>In the previous example, after a broadcast invalidation, all previously involved processors know the true owner.</a:t>
            </a:r>
          </a:p>
          <a:p>
            <a:endParaRPr lang="en-US" dirty="0"/>
          </a:p>
          <a:p>
            <a:r>
              <a:rPr lang="en-US" dirty="0"/>
              <a:t>Thus, we can show that after a broadcast request or a broadcast invalidation, the total number of messages for locating the owner of a page for K times, on different processors, is 2K-1</a:t>
            </a:r>
          </a:p>
          <a:p>
            <a:endParaRPr lang="en-US" dirty="0"/>
          </a:p>
          <a:p>
            <a:r>
              <a:rPr lang="en-US" dirty="0"/>
              <a:t>So we can improve the performance by broadcasting the true owner of a page after certain number of page faults, to improve the performance. In this case, a counter should be maintained by the owner.</a:t>
            </a:r>
          </a:p>
        </p:txBody>
      </p:sp>
      <p:sp>
        <p:nvSpPr>
          <p:cNvPr id="4" name="灯片编号占位符 3"/>
          <p:cNvSpPr>
            <a:spLocks noGrp="1"/>
          </p:cNvSpPr>
          <p:nvPr>
            <p:ph type="sldNum" sz="quarter" idx="5"/>
          </p:nvPr>
        </p:nvSpPr>
        <p:spPr/>
        <p:txBody>
          <a:bodyPr/>
          <a:lstStyle/>
          <a:p>
            <a:fld id="{B6EFE393-1694-4891-BE21-9C40122FB703}" type="slidenum">
              <a:rPr lang="en-US" smtClean="0"/>
              <a:t>31</a:t>
            </a:fld>
            <a:endParaRPr lang="en-US"/>
          </a:p>
        </p:txBody>
      </p:sp>
    </p:spTree>
    <p:extLst>
      <p:ext uri="{BB962C8B-B14F-4D97-AF65-F5344CB8AC3E}">
        <p14:creationId xmlns:p14="http://schemas.microsoft.com/office/powerpoint/2010/main" val="2957188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Let’s talk about invalidation method for page synchronization first. </a:t>
            </a:r>
          </a:p>
          <a:p>
            <a:endParaRPr lang="en-US" dirty="0"/>
          </a:p>
          <a:p>
            <a:r>
              <a:rPr lang="en-US" dirty="0"/>
              <a:t>Here is an example of a write fault. </a:t>
            </a:r>
          </a:p>
          <a:p>
            <a:endParaRPr lang="en-US" dirty="0"/>
          </a:p>
          <a:p>
            <a:r>
              <a:rPr lang="en-US" dirty="0"/>
              <a:t>The blue rings represent the processors with no valid local copy of a page. </a:t>
            </a:r>
          </a:p>
          <a:p>
            <a:r>
              <a:rPr lang="en-US" dirty="0"/>
              <a:t>The green ones represent the processors with read-only access </a:t>
            </a:r>
          </a:p>
          <a:p>
            <a:r>
              <a:rPr lang="en-US" dirty="0"/>
              <a:t>and the red one for the “owner”, with write access.</a:t>
            </a:r>
          </a:p>
          <a:p>
            <a:endParaRPr lang="en-US" dirty="0"/>
          </a:p>
          <a:p>
            <a:r>
              <a:rPr lang="en-US" dirty="0"/>
              <a:t>In the situation of a write fault, after the owner receives the request, it first invalidates all copies.</a:t>
            </a:r>
          </a:p>
          <a:p>
            <a:endParaRPr lang="en-US" dirty="0"/>
          </a:p>
          <a:p>
            <a:r>
              <a:rPr lang="en-US" dirty="0"/>
              <a:t>Then the requester changes its access to write, becoming the new owner of the page. </a:t>
            </a:r>
          </a:p>
          <a:p>
            <a:r>
              <a:rPr lang="en-US" dirty="0"/>
              <a:t>Of course, if it does not have a page copy, it will be sent.</a:t>
            </a:r>
          </a:p>
          <a:p>
            <a:endParaRPr lang="en-US" dirty="0"/>
          </a:p>
          <a:p>
            <a:r>
              <a:rPr lang="en-US" dirty="0"/>
              <a:t>Finally it returns to the faulting instruction.</a:t>
            </a:r>
          </a:p>
        </p:txBody>
      </p:sp>
      <p:sp>
        <p:nvSpPr>
          <p:cNvPr id="4" name="灯片编号占位符 3"/>
          <p:cNvSpPr>
            <a:spLocks noGrp="1"/>
          </p:cNvSpPr>
          <p:nvPr>
            <p:ph type="sldNum" sz="quarter" idx="5"/>
          </p:nvPr>
        </p:nvSpPr>
        <p:spPr/>
        <p:txBody>
          <a:bodyPr/>
          <a:lstStyle/>
          <a:p>
            <a:fld id="{B6EFE393-1694-4891-BE21-9C40122FB703}" type="slidenum">
              <a:rPr lang="en-US" smtClean="0"/>
              <a:t>5</a:t>
            </a:fld>
            <a:endParaRPr lang="en-US"/>
          </a:p>
        </p:txBody>
      </p:sp>
    </p:spTree>
    <p:extLst>
      <p:ext uri="{BB962C8B-B14F-4D97-AF65-F5344CB8AC3E}">
        <p14:creationId xmlns:p14="http://schemas.microsoft.com/office/powerpoint/2010/main" val="38751940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Another improvement we can make is to distribute the copy set.</a:t>
            </a:r>
          </a:p>
          <a:p>
            <a:endParaRPr lang="en-US" dirty="0"/>
          </a:p>
          <a:p>
            <a:r>
              <a:rPr lang="en-US" dirty="0"/>
              <a:t>In the current design, the copy set is only used for sending invalidation messages and only maintained by the owner.</a:t>
            </a:r>
          </a:p>
          <a:p>
            <a:endParaRPr lang="en-US" dirty="0"/>
          </a:p>
          <a:p>
            <a:r>
              <a:rPr lang="en-US" dirty="0"/>
              <a:t>It means that even when it’s a read request, it has to find the true owner, so that it can be recorded in the copy set.</a:t>
            </a:r>
          </a:p>
          <a:p>
            <a:endParaRPr lang="en-US" dirty="0"/>
          </a:p>
          <a:p>
            <a:r>
              <a:rPr lang="en-US" dirty="0"/>
              <a:t>We can distribute the recording of copy set to all processors, to speed up the operation. </a:t>
            </a:r>
          </a:p>
          <a:p>
            <a:endParaRPr lang="en-US" dirty="0"/>
          </a:p>
          <a:p>
            <a:r>
              <a:rPr lang="en-US" dirty="0"/>
              <a:t>In this case, the requester only needs to find a processor who has a valid copy of the page.</a:t>
            </a:r>
          </a:p>
          <a:p>
            <a:endParaRPr lang="en-US" dirty="0"/>
          </a:p>
          <a:p>
            <a:r>
              <a:rPr lang="en-US" dirty="0"/>
              <a:t>Furthermore, when sending invalidation messages, it can be propagated by more processors, lowering the pressure on the owner</a:t>
            </a:r>
          </a:p>
        </p:txBody>
      </p:sp>
      <p:sp>
        <p:nvSpPr>
          <p:cNvPr id="4" name="灯片编号占位符 3"/>
          <p:cNvSpPr>
            <a:spLocks noGrp="1"/>
          </p:cNvSpPr>
          <p:nvPr>
            <p:ph type="sldNum" sz="quarter" idx="5"/>
          </p:nvPr>
        </p:nvSpPr>
        <p:spPr/>
        <p:txBody>
          <a:bodyPr/>
          <a:lstStyle/>
          <a:p>
            <a:fld id="{B6EFE393-1694-4891-BE21-9C40122FB703}" type="slidenum">
              <a:rPr lang="en-US" smtClean="0"/>
              <a:t>32</a:t>
            </a:fld>
            <a:endParaRPr lang="en-US"/>
          </a:p>
        </p:txBody>
      </p:sp>
    </p:spTree>
    <p:extLst>
      <p:ext uri="{BB962C8B-B14F-4D97-AF65-F5344CB8AC3E}">
        <p14:creationId xmlns:p14="http://schemas.microsoft.com/office/powerpoint/2010/main" val="17372167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So after applying this improvement, when a processor has a read fault, it first send read fault request to its </a:t>
            </a:r>
            <a:r>
              <a:rPr lang="en-US" dirty="0" err="1"/>
              <a:t>probOwner</a:t>
            </a:r>
            <a:r>
              <a:rPr lang="en-US" dirty="0"/>
              <a:t>.</a:t>
            </a:r>
          </a:p>
          <a:p>
            <a:endParaRPr lang="en-US" dirty="0"/>
          </a:p>
          <a:p>
            <a:r>
              <a:rPr lang="en-US" dirty="0"/>
              <a:t>When the request has reached a processor with a valid copy, the page is copied again and sent to the requester.</a:t>
            </a:r>
          </a:p>
        </p:txBody>
      </p:sp>
      <p:sp>
        <p:nvSpPr>
          <p:cNvPr id="4" name="灯片编号占位符 3"/>
          <p:cNvSpPr>
            <a:spLocks noGrp="1"/>
          </p:cNvSpPr>
          <p:nvPr>
            <p:ph type="sldNum" sz="quarter" idx="5"/>
          </p:nvPr>
        </p:nvSpPr>
        <p:spPr/>
        <p:txBody>
          <a:bodyPr/>
          <a:lstStyle/>
          <a:p>
            <a:fld id="{B6EFE393-1694-4891-BE21-9C40122FB703}" type="slidenum">
              <a:rPr lang="en-US" smtClean="0"/>
              <a:t>33</a:t>
            </a:fld>
            <a:endParaRPr lang="en-US"/>
          </a:p>
        </p:txBody>
      </p:sp>
    </p:spTree>
    <p:extLst>
      <p:ext uri="{BB962C8B-B14F-4D97-AF65-F5344CB8AC3E}">
        <p14:creationId xmlns:p14="http://schemas.microsoft.com/office/powerpoint/2010/main" val="35717127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Since a parallel program’s behavior is less predictable, it’s always useful to benchmark the algorithm. 4 </a:t>
            </a:r>
            <a:r>
              <a:rPr lang="en-US" err="1"/>
              <a:t>bechmarks</a:t>
            </a:r>
            <a:r>
              <a:rPr lang="en-US"/>
              <a:t> were designed to test the performance of the virtual memory system and compare the behavior of different implementations. The authors implemented the improved centralized algorithm, the fixed distributed </a:t>
            </a:r>
            <a:r>
              <a:rPr lang="en-US" err="1"/>
              <a:t>algorihm</a:t>
            </a:r>
            <a:r>
              <a:rPr lang="en-US"/>
              <a:t> and the dynamic distributed algorithm. Since at the time the paper was written the machine available were not very strong, the authors could only test the program on an 8-processor system and thus the difference overhead didn’t make the algorithms exhibit significant difference in performance. So here in the figures you only see one solid line. </a:t>
            </a:r>
          </a:p>
          <a:p>
            <a:endParaRPr lang="en-US"/>
          </a:p>
          <a:p>
            <a:r>
              <a:rPr lang="en-US"/>
              <a:t>And the results showed that in general the Shared Virtual Memory system can indeed exploit the physical memories of a multiprocessor. The execution time is usually saved linearly, which means the solid line is close to the dotted line, with the increase of processor number, for programs with high locality like matrix multiplication and PDE solving. When the data to deal with is large than the physical memory of single processor, the SVM system can even gain super-linear speedups, that is with n processors the execution time is even less than one n-</a:t>
            </a:r>
            <a:r>
              <a:rPr lang="en-US" err="1"/>
              <a:t>th</a:t>
            </a:r>
            <a:r>
              <a:rPr lang="en-US"/>
              <a:t> of that on a single processor system, since it reduces paging.</a:t>
            </a:r>
          </a:p>
          <a:p>
            <a:endParaRPr lang="en-US"/>
          </a:p>
          <a:p>
            <a:r>
              <a:rPr lang="en-US"/>
              <a:t>However, for tasks where communication cost exceeds the computation cost like sorting and dot product, the speed up is not so good.</a:t>
            </a:r>
          </a:p>
        </p:txBody>
      </p:sp>
      <p:sp>
        <p:nvSpPr>
          <p:cNvPr id="4" name="Slide Number Placeholder 3"/>
          <p:cNvSpPr>
            <a:spLocks noGrp="1"/>
          </p:cNvSpPr>
          <p:nvPr>
            <p:ph type="sldNum" sz="quarter" idx="5"/>
          </p:nvPr>
        </p:nvSpPr>
        <p:spPr/>
        <p:txBody>
          <a:bodyPr/>
          <a:lstStyle/>
          <a:p>
            <a:fld id="{B6EFE393-1694-4891-BE21-9C40122FB703}" type="slidenum">
              <a:rPr lang="en-US" smtClean="0"/>
              <a:t>34</a:t>
            </a:fld>
            <a:endParaRPr lang="en-US"/>
          </a:p>
        </p:txBody>
      </p:sp>
    </p:spTree>
    <p:extLst>
      <p:ext uri="{BB962C8B-B14F-4D97-AF65-F5344CB8AC3E}">
        <p14:creationId xmlns:p14="http://schemas.microsoft.com/office/powerpoint/2010/main" val="11461705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comparison between the memory coherence algorithms, the authors chose to measure the efficiency by counting the forward requests. For all algorithms there are approximately the same amount of page faults. But the fixed distributed and centralized algorithm have to make forwarding requests on non manager processors for almost every page fault, and thus expected to have performance inhibition when processor number increases. The overhead of the dynamic distributed manager algorithm is much less than that of the other 2. This confirms the analysis to it. The main reason it is better is that the </a:t>
            </a:r>
            <a:r>
              <a:rPr lang="en-US" err="1"/>
              <a:t>probOwner</a:t>
            </a:r>
            <a:r>
              <a:rPr lang="en-US"/>
              <a:t> field usually gives correct hints, reducing the number of forwarding requests.</a:t>
            </a:r>
          </a:p>
        </p:txBody>
      </p:sp>
      <p:sp>
        <p:nvSpPr>
          <p:cNvPr id="4" name="Slide Number Placeholder 3"/>
          <p:cNvSpPr>
            <a:spLocks noGrp="1"/>
          </p:cNvSpPr>
          <p:nvPr>
            <p:ph type="sldNum" sz="quarter" idx="5"/>
          </p:nvPr>
        </p:nvSpPr>
        <p:spPr/>
        <p:txBody>
          <a:bodyPr/>
          <a:lstStyle/>
          <a:p>
            <a:fld id="{B6EFE393-1694-4891-BE21-9C40122FB703}" type="slidenum">
              <a:rPr lang="en-US" smtClean="0"/>
              <a:t>35</a:t>
            </a:fld>
            <a:endParaRPr lang="en-US"/>
          </a:p>
        </p:txBody>
      </p:sp>
    </p:spTree>
    <p:extLst>
      <p:ext uri="{BB962C8B-B14F-4D97-AF65-F5344CB8AC3E}">
        <p14:creationId xmlns:p14="http://schemas.microsoft.com/office/powerpoint/2010/main" val="14117635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sum up, this </a:t>
            </a:r>
            <a:r>
              <a:rPr lang="en-US" dirty="0"/>
              <a:t>paper has studied two general classes of algorithms (centralized manager and distributed manager) for solving the memory coherence problem. The centralized manager algorithm is straightforward and easy to implement, but it may have a traffic bottleneck at the central manager when there are many page faults. The fixed distributed manager algorithm alleviates the bottleneck, but, on average, a processor still needs to spend about two messages to locate an owner. The dynamic distributed manager algorithm and its variations seem to have the most desirable overall features. </a:t>
            </a:r>
            <a:r>
              <a:rPr lang="en-US"/>
              <a:t>It</a:t>
            </a:r>
            <a:r>
              <a:rPr lang="en-US" dirty="0"/>
              <a:t> may need as little as one message to locate an owner. Further refinement can also be done</a:t>
            </a:r>
            <a:r>
              <a:rPr lang="en-US"/>
              <a:t>, like by using fewer broadcasts or by</a:t>
            </a:r>
            <a:r>
              <a:rPr lang="en-US" dirty="0"/>
              <a:t> distributing copy sets. In general, dynamic distributed manager algorithms perform better than other methods when the number of processors sharing the same page for a short period of time is small, which is the normal case. The good performance of the dynamic distributed manager algorithms shows that it is possible to apply it to an implementation on a large-scale multiprocessor. </a:t>
            </a:r>
          </a:p>
        </p:txBody>
      </p:sp>
      <p:sp>
        <p:nvSpPr>
          <p:cNvPr id="4" name="Slide Number Placeholder 3"/>
          <p:cNvSpPr>
            <a:spLocks noGrp="1"/>
          </p:cNvSpPr>
          <p:nvPr>
            <p:ph type="sldNum" sz="quarter" idx="5"/>
          </p:nvPr>
        </p:nvSpPr>
        <p:spPr/>
        <p:txBody>
          <a:bodyPr/>
          <a:lstStyle/>
          <a:p>
            <a:fld id="{B6EFE393-1694-4891-BE21-9C40122FB703}" type="slidenum">
              <a:rPr lang="en-US" smtClean="0"/>
              <a:t>36</a:t>
            </a:fld>
            <a:endParaRPr lang="en-US"/>
          </a:p>
        </p:txBody>
      </p:sp>
    </p:spTree>
    <p:extLst>
      <p:ext uri="{BB962C8B-B14F-4D97-AF65-F5344CB8AC3E}">
        <p14:creationId xmlns:p14="http://schemas.microsoft.com/office/powerpoint/2010/main" val="84002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Let’s move on to the write-broadcasting method. You can see that we have multiple red rings, because all processors with a local copy can write to it.</a:t>
            </a:r>
          </a:p>
          <a:p>
            <a:endParaRPr lang="en-US" dirty="0"/>
          </a:p>
          <a:p>
            <a:r>
              <a:rPr lang="en-US" dirty="0"/>
              <a:t>Let’s skip how the copy is sent to a processor. Just when a processor needs to write, it will send messages to all copy owners, and writes to all copies.</a:t>
            </a:r>
          </a:p>
        </p:txBody>
      </p:sp>
      <p:sp>
        <p:nvSpPr>
          <p:cNvPr id="4" name="灯片编号占位符 3"/>
          <p:cNvSpPr>
            <a:spLocks noGrp="1"/>
          </p:cNvSpPr>
          <p:nvPr>
            <p:ph type="sldNum" sz="quarter" idx="5"/>
          </p:nvPr>
        </p:nvSpPr>
        <p:spPr/>
        <p:txBody>
          <a:bodyPr/>
          <a:lstStyle/>
          <a:p>
            <a:fld id="{B6EFE393-1694-4891-BE21-9C40122FB703}" type="slidenum">
              <a:rPr lang="en-US" smtClean="0"/>
              <a:t>6</a:t>
            </a:fld>
            <a:endParaRPr lang="en-US"/>
          </a:p>
        </p:txBody>
      </p:sp>
    </p:spTree>
    <p:extLst>
      <p:ext uri="{BB962C8B-B14F-4D97-AF65-F5344CB8AC3E}">
        <p14:creationId xmlns:p14="http://schemas.microsoft.com/office/powerpoint/2010/main" val="222778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In invalidation page synchronization, when a write fault happens, all other copies are invalidated. And there can only be one owner processor of a page.</a:t>
            </a:r>
          </a:p>
          <a:p>
            <a:endParaRPr lang="en-US" dirty="0"/>
          </a:p>
          <a:p>
            <a:r>
              <a:rPr lang="en-US" dirty="0"/>
              <a:t>In write-broadcast page synchronization, a write operation will write to all copies. So a write operation will always trigger a write fault. </a:t>
            </a:r>
          </a:p>
          <a:p>
            <a:r>
              <a:rPr lang="en-US" dirty="0"/>
              <a:t>After the fault handler returns to the faulting instruction, we have to skip it to prevent dead loop of faulting.</a:t>
            </a:r>
          </a:p>
          <a:p>
            <a:r>
              <a:rPr lang="en-US" dirty="0"/>
              <a:t>This will require specific hardware. At the time this paper is written, which is 1989, there was no such hardware so it did not seem practical. We are not sure whether modern devices are able to do so. So discussions are welcomed in the </a:t>
            </a:r>
            <a:r>
              <a:rPr lang="en-US" dirty="0" err="1"/>
              <a:t>QnA</a:t>
            </a:r>
            <a:r>
              <a:rPr lang="en-US" dirty="0"/>
              <a:t> session.</a:t>
            </a:r>
          </a:p>
        </p:txBody>
      </p:sp>
      <p:sp>
        <p:nvSpPr>
          <p:cNvPr id="4" name="灯片编号占位符 3"/>
          <p:cNvSpPr>
            <a:spLocks noGrp="1"/>
          </p:cNvSpPr>
          <p:nvPr>
            <p:ph type="sldNum" sz="quarter" idx="5"/>
          </p:nvPr>
        </p:nvSpPr>
        <p:spPr/>
        <p:txBody>
          <a:bodyPr/>
          <a:lstStyle/>
          <a:p>
            <a:fld id="{B6EFE393-1694-4891-BE21-9C40122FB703}" type="slidenum">
              <a:rPr lang="en-US" smtClean="0"/>
              <a:t>7</a:t>
            </a:fld>
            <a:endParaRPr lang="en-US"/>
          </a:p>
        </p:txBody>
      </p:sp>
    </p:spTree>
    <p:extLst>
      <p:ext uri="{BB962C8B-B14F-4D97-AF65-F5344CB8AC3E}">
        <p14:creationId xmlns:p14="http://schemas.microsoft.com/office/powerpoint/2010/main" val="3063702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 page ownership part is rather simple. </a:t>
            </a:r>
          </a:p>
          <a:p>
            <a:endParaRPr lang="en-US" dirty="0"/>
          </a:p>
          <a:p>
            <a:r>
              <a:rPr lang="en-US" dirty="0"/>
              <a:t>A fixed page ownership means a page is always owned by the same processor, and no other processors will every have full write access.</a:t>
            </a:r>
          </a:p>
          <a:p>
            <a:endParaRPr lang="en-US" dirty="0"/>
          </a:p>
          <a:p>
            <a:r>
              <a:rPr lang="en-US" dirty="0"/>
              <a:t>A dynamic page ownership means that the page ownership can be shifted among processors. </a:t>
            </a:r>
          </a:p>
          <a:p>
            <a:endParaRPr lang="en-US" dirty="0"/>
          </a:p>
          <a:p>
            <a:r>
              <a:rPr lang="en-US" dirty="0"/>
              <a:t>There are two strategies to design a dynamic page ownership. One is centralized and the other is distributed.</a:t>
            </a:r>
          </a:p>
        </p:txBody>
      </p:sp>
      <p:sp>
        <p:nvSpPr>
          <p:cNvPr id="4" name="灯片编号占位符 3"/>
          <p:cNvSpPr>
            <a:spLocks noGrp="1"/>
          </p:cNvSpPr>
          <p:nvPr>
            <p:ph type="sldNum" sz="quarter" idx="5"/>
          </p:nvPr>
        </p:nvSpPr>
        <p:spPr/>
        <p:txBody>
          <a:bodyPr/>
          <a:lstStyle/>
          <a:p>
            <a:fld id="{B6EFE393-1694-4891-BE21-9C40122FB703}" type="slidenum">
              <a:rPr lang="en-US" smtClean="0"/>
              <a:t>8</a:t>
            </a:fld>
            <a:endParaRPr lang="en-US"/>
          </a:p>
        </p:txBody>
      </p:sp>
    </p:spTree>
    <p:extLst>
      <p:ext uri="{BB962C8B-B14F-4D97-AF65-F5344CB8AC3E}">
        <p14:creationId xmlns:p14="http://schemas.microsoft.com/office/powerpoint/2010/main" val="2829631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Here is a chart we stole from the paper. We can see that only three combinations are beyond “okay”. </a:t>
            </a:r>
          </a:p>
          <a:p>
            <a:endParaRPr lang="en-US" dirty="0"/>
          </a:p>
          <a:p>
            <a:r>
              <a:rPr lang="en-US" dirty="0"/>
              <a:t>And they are what we are going to discuss in detail. </a:t>
            </a:r>
          </a:p>
          <a:p>
            <a:endParaRPr lang="en-US" dirty="0"/>
          </a:p>
          <a:p>
            <a:r>
              <a:rPr lang="en-US" dirty="0"/>
              <a:t>The centralized manager, fix distributed manager and dynamic distributed manager. All of them use invalidation method. </a:t>
            </a:r>
          </a:p>
        </p:txBody>
      </p:sp>
      <p:sp>
        <p:nvSpPr>
          <p:cNvPr id="4" name="灯片编号占位符 3"/>
          <p:cNvSpPr>
            <a:spLocks noGrp="1"/>
          </p:cNvSpPr>
          <p:nvPr>
            <p:ph type="sldNum" sz="quarter" idx="5"/>
          </p:nvPr>
        </p:nvSpPr>
        <p:spPr/>
        <p:txBody>
          <a:bodyPr/>
          <a:lstStyle/>
          <a:p>
            <a:fld id="{B6EFE393-1694-4891-BE21-9C40122FB703}" type="slidenum">
              <a:rPr lang="en-US" smtClean="0"/>
              <a:t>9</a:t>
            </a:fld>
            <a:endParaRPr lang="en-US"/>
          </a:p>
        </p:txBody>
      </p:sp>
    </p:spTree>
    <p:extLst>
      <p:ext uri="{BB962C8B-B14F-4D97-AF65-F5344CB8AC3E}">
        <p14:creationId xmlns:p14="http://schemas.microsoft.com/office/powerpoint/2010/main" val="4134706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some information that every design approach has to find some way to store. They may have different data structures, but these are needed.</a:t>
            </a:r>
          </a:p>
          <a:p>
            <a:endParaRPr lang="en-US" dirty="0"/>
          </a:p>
          <a:p>
            <a:r>
              <a:rPr lang="en-US" dirty="0"/>
              <a:t>The Access, marks whether a processor can write to its local copy of page.</a:t>
            </a:r>
          </a:p>
          <a:p>
            <a:endParaRPr lang="en-US" dirty="0"/>
          </a:p>
          <a:p>
            <a:r>
              <a:rPr lang="en-US" dirty="0"/>
              <a:t>The copy set, marks the processors that have read-only copies, for sending invalidation messages to.</a:t>
            </a:r>
          </a:p>
          <a:p>
            <a:endParaRPr lang="en-US" dirty="0"/>
          </a:p>
          <a:p>
            <a:r>
              <a:rPr lang="en-US" dirty="0"/>
              <a:t>And Lock, for synchronizing concurrent requests.</a:t>
            </a:r>
          </a:p>
        </p:txBody>
      </p:sp>
      <p:sp>
        <p:nvSpPr>
          <p:cNvPr id="4" name="Slide Number Placeholder 3"/>
          <p:cNvSpPr>
            <a:spLocks noGrp="1"/>
          </p:cNvSpPr>
          <p:nvPr>
            <p:ph type="sldNum" sz="quarter" idx="5"/>
          </p:nvPr>
        </p:nvSpPr>
        <p:spPr/>
        <p:txBody>
          <a:bodyPr/>
          <a:lstStyle/>
          <a:p>
            <a:fld id="{B6EFE393-1694-4891-BE21-9C40122FB703}" type="slidenum">
              <a:rPr lang="en-US" smtClean="0"/>
              <a:t>10</a:t>
            </a:fld>
            <a:endParaRPr lang="en-US"/>
          </a:p>
        </p:txBody>
      </p:sp>
    </p:spTree>
    <p:extLst>
      <p:ext uri="{BB962C8B-B14F-4D97-AF65-F5344CB8AC3E}">
        <p14:creationId xmlns:p14="http://schemas.microsoft.com/office/powerpoint/2010/main" val="2548770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First, we are going to introduce the centralized manager algorithms, which is the most straightforward. The basic idea is that there is a central manager that handles the request and find the owner of a page. We’ll first detail about the most naïve implementation, and then introduce one improvement to it.</a:t>
            </a:r>
            <a:endParaRPr lang="en-US" dirty="0"/>
          </a:p>
        </p:txBody>
      </p:sp>
      <p:sp>
        <p:nvSpPr>
          <p:cNvPr id="4" name="Slide Number Placeholder 3"/>
          <p:cNvSpPr>
            <a:spLocks noGrp="1"/>
          </p:cNvSpPr>
          <p:nvPr>
            <p:ph type="sldNum" sz="quarter" idx="5"/>
          </p:nvPr>
        </p:nvSpPr>
        <p:spPr/>
        <p:txBody>
          <a:bodyPr/>
          <a:lstStyle/>
          <a:p>
            <a:fld id="{B6EFE393-1694-4891-BE21-9C40122FB703}" type="slidenum">
              <a:rPr lang="en-US" smtClean="0"/>
              <a:t>11</a:t>
            </a:fld>
            <a:endParaRPr lang="en-US"/>
          </a:p>
        </p:txBody>
      </p:sp>
    </p:spTree>
    <p:extLst>
      <p:ext uri="{BB962C8B-B14F-4D97-AF65-F5344CB8AC3E}">
        <p14:creationId xmlns:p14="http://schemas.microsoft.com/office/powerpoint/2010/main" val="2474352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7D3929E-CDD2-444B-A563-22BDA3AA9FF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7E32E-19A5-4A0E-81EF-6B8CBBCCB18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007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D3929E-CDD2-444B-A563-22BDA3AA9FF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7E32E-19A5-4A0E-81EF-6B8CBBCCB18C}" type="slidenum">
              <a:rPr lang="en-US" smtClean="0"/>
              <a:t>‹#›</a:t>
            </a:fld>
            <a:endParaRPr lang="en-US"/>
          </a:p>
        </p:txBody>
      </p:sp>
    </p:spTree>
    <p:extLst>
      <p:ext uri="{BB962C8B-B14F-4D97-AF65-F5344CB8AC3E}">
        <p14:creationId xmlns:p14="http://schemas.microsoft.com/office/powerpoint/2010/main" val="388881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D3929E-CDD2-444B-A563-22BDA3AA9FF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7E32E-19A5-4A0E-81EF-6B8CBBCCB18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7251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4029" y="1446414"/>
            <a:ext cx="9060873" cy="5038275"/>
          </a:xfrm>
        </p:spPr>
        <p:txBody>
          <a:bodyPr>
            <a:normAutofit/>
          </a:bodyPr>
          <a:lstStyle>
            <a:lvl1pPr>
              <a:spcAft>
                <a:spcPts val="600"/>
              </a:spcAft>
              <a:defRPr sz="2000"/>
            </a:lvl1pPr>
            <a:lvl2pPr>
              <a:lnSpc>
                <a:spcPct val="100000"/>
              </a:lnSpc>
              <a:spcBef>
                <a:spcPts val="600"/>
              </a:spcBef>
              <a:spcAft>
                <a:spcPts val="600"/>
              </a:spcAft>
              <a:defRPr sz="1800"/>
            </a:lvl2pPr>
            <a:lvl3pPr>
              <a:lnSpc>
                <a:spcPct val="100000"/>
              </a:lnSpc>
              <a:spcBef>
                <a:spcPts val="600"/>
              </a:spcBef>
              <a:spcAft>
                <a:spcPts val="600"/>
              </a:spcAft>
              <a:defRPr sz="1600"/>
            </a:lvl3pPr>
            <a:lvl4pPr>
              <a:lnSpc>
                <a:spcPct val="100000"/>
              </a:lnSpc>
              <a:spcBef>
                <a:spcPts val="600"/>
              </a:spcBef>
              <a:spcAft>
                <a:spcPts val="600"/>
              </a:spcAft>
              <a:defRPr sz="1600"/>
            </a:lvl4pPr>
            <a:lvl5pPr>
              <a:lnSpc>
                <a:spcPct val="100000"/>
              </a:lnSpc>
              <a:spcBef>
                <a:spcPts val="600"/>
              </a:spcBef>
              <a:spcAft>
                <a:spcPts val="600"/>
              </a:spcAft>
              <a:defRPr sz="1600"/>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B7D3929E-CDD2-444B-A563-22BDA3AA9FF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7E32E-19A5-4A0E-81EF-6B8CBBCCB18C}" type="slidenum">
              <a:rPr lang="en-US" smtClean="0"/>
              <a:t>‹#›</a:t>
            </a:fld>
            <a:endParaRPr lang="en-US"/>
          </a:p>
        </p:txBody>
      </p:sp>
      <p:sp>
        <p:nvSpPr>
          <p:cNvPr id="7" name="Title 5">
            <a:extLst>
              <a:ext uri="{FF2B5EF4-FFF2-40B4-BE49-F238E27FC236}">
                <a16:creationId xmlns:a16="http://schemas.microsoft.com/office/drawing/2014/main" id="{AC2BEECF-0114-4511-8332-C232219EB54D}"/>
              </a:ext>
            </a:extLst>
          </p:cNvPr>
          <p:cNvSpPr>
            <a:spLocks noGrp="1"/>
          </p:cNvSpPr>
          <p:nvPr>
            <p:ph type="title"/>
          </p:nvPr>
        </p:nvSpPr>
        <p:spPr>
          <a:xfrm>
            <a:off x="550341" y="454511"/>
            <a:ext cx="8796528" cy="726588"/>
          </a:xfrm>
        </p:spPr>
        <p:txBody>
          <a:bodyPr>
            <a:normAutofit/>
          </a:bodyPr>
          <a:lstStyle>
            <a:lvl1pPr>
              <a:defRPr sz="4000"/>
            </a:lvl1pPr>
          </a:lstStyle>
          <a:p>
            <a:r>
              <a:rPr lang="zh-CN" altLang="en-US"/>
              <a:t>单击此处编辑母版标题样式</a:t>
            </a:r>
            <a:endParaRPr lang="en-US"/>
          </a:p>
        </p:txBody>
      </p:sp>
    </p:spTree>
    <p:extLst>
      <p:ext uri="{BB962C8B-B14F-4D97-AF65-F5344CB8AC3E}">
        <p14:creationId xmlns:p14="http://schemas.microsoft.com/office/powerpoint/2010/main" val="3583898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2883382" y="-1629896"/>
            <a:ext cx="5528345" cy="1103638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B7D3929E-CDD2-444B-A563-22BDA3AA9FF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7E32E-19A5-4A0E-81EF-6B8CBBCCB18C}" type="slidenum">
              <a:rPr lang="en-US" smtClean="0"/>
              <a:t>‹#›</a:t>
            </a:fld>
            <a:endParaRPr lang="en-US"/>
          </a:p>
        </p:txBody>
      </p:sp>
      <p:sp>
        <p:nvSpPr>
          <p:cNvPr id="7" name="Title 5">
            <a:extLst>
              <a:ext uri="{FF2B5EF4-FFF2-40B4-BE49-F238E27FC236}">
                <a16:creationId xmlns:a16="http://schemas.microsoft.com/office/drawing/2014/main" id="{8A0C556F-4882-49E3-970D-A3FC2B9B6A96}"/>
              </a:ext>
            </a:extLst>
          </p:cNvPr>
          <p:cNvSpPr>
            <a:spLocks noGrp="1"/>
          </p:cNvSpPr>
          <p:nvPr>
            <p:ph type="title"/>
          </p:nvPr>
        </p:nvSpPr>
        <p:spPr>
          <a:xfrm>
            <a:off x="129359" y="117446"/>
            <a:ext cx="8796528" cy="726588"/>
          </a:xfrm>
        </p:spPr>
        <p:txBody>
          <a:bodyPr/>
          <a:lstStyle/>
          <a:p>
            <a:r>
              <a:rPr lang="zh-CN" altLang="en-US"/>
              <a:t>单击此处编辑母版标题样式</a:t>
            </a:r>
            <a:endParaRPr lang="en-US"/>
          </a:p>
        </p:txBody>
      </p:sp>
    </p:spTree>
    <p:extLst>
      <p:ext uri="{BB962C8B-B14F-4D97-AF65-F5344CB8AC3E}">
        <p14:creationId xmlns:p14="http://schemas.microsoft.com/office/powerpoint/2010/main" val="340256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D3929E-CDD2-444B-A563-22BDA3AA9FF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7E32E-19A5-4A0E-81EF-6B8CBBCCB18C}" type="slidenum">
              <a:rPr lang="en-US" smtClean="0"/>
              <a:t>‹#›</a:t>
            </a:fld>
            <a:endParaRPr lang="en-US"/>
          </a:p>
        </p:txBody>
      </p:sp>
    </p:spTree>
    <p:extLst>
      <p:ext uri="{BB962C8B-B14F-4D97-AF65-F5344CB8AC3E}">
        <p14:creationId xmlns:p14="http://schemas.microsoft.com/office/powerpoint/2010/main" val="232687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D3929E-CDD2-444B-A563-22BDA3AA9FF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7E32E-19A5-4A0E-81EF-6B8CBBCCB18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54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D3929E-CDD2-444B-A563-22BDA3AA9FF7}"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7E32E-19A5-4A0E-81EF-6B8CBBCCB18C}" type="slidenum">
              <a:rPr lang="en-US" smtClean="0"/>
              <a:t>‹#›</a:t>
            </a:fld>
            <a:endParaRPr lang="en-US"/>
          </a:p>
        </p:txBody>
      </p:sp>
    </p:spTree>
    <p:extLst>
      <p:ext uri="{BB962C8B-B14F-4D97-AF65-F5344CB8AC3E}">
        <p14:creationId xmlns:p14="http://schemas.microsoft.com/office/powerpoint/2010/main" val="310037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D3929E-CDD2-444B-A563-22BDA3AA9FF7}" type="datetimeFigureOut">
              <a:rPr lang="en-US" smtClean="0"/>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7E32E-19A5-4A0E-81EF-6B8CBBCCB18C}" type="slidenum">
              <a:rPr lang="en-US" smtClean="0"/>
              <a:t>‹#›</a:t>
            </a:fld>
            <a:endParaRPr lang="en-US"/>
          </a:p>
        </p:txBody>
      </p:sp>
    </p:spTree>
    <p:extLst>
      <p:ext uri="{BB962C8B-B14F-4D97-AF65-F5344CB8AC3E}">
        <p14:creationId xmlns:p14="http://schemas.microsoft.com/office/powerpoint/2010/main" val="408881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D3929E-CDD2-444B-A563-22BDA3AA9FF7}" type="datetimeFigureOut">
              <a:rPr lang="en-US" smtClean="0"/>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F7E32E-19A5-4A0E-81EF-6B8CBBCCB18C}" type="slidenum">
              <a:rPr lang="en-US" smtClean="0"/>
              <a:t>‹#›</a:t>
            </a:fld>
            <a:endParaRPr lang="en-US"/>
          </a:p>
        </p:txBody>
      </p:sp>
    </p:spTree>
    <p:extLst>
      <p:ext uri="{BB962C8B-B14F-4D97-AF65-F5344CB8AC3E}">
        <p14:creationId xmlns:p14="http://schemas.microsoft.com/office/powerpoint/2010/main" val="4301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3929E-CDD2-444B-A563-22BDA3AA9FF7}" type="datetimeFigureOut">
              <a:rPr lang="en-US" smtClean="0"/>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7E32E-19A5-4A0E-81EF-6B8CBBCCB18C}" type="slidenum">
              <a:rPr lang="en-US" smtClean="0"/>
              <a:t>‹#›</a:t>
            </a:fld>
            <a:endParaRPr lang="en-US"/>
          </a:p>
        </p:txBody>
      </p:sp>
    </p:spTree>
    <p:extLst>
      <p:ext uri="{BB962C8B-B14F-4D97-AF65-F5344CB8AC3E}">
        <p14:creationId xmlns:p14="http://schemas.microsoft.com/office/powerpoint/2010/main" val="1634531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D3929E-CDD2-444B-A563-22BDA3AA9FF7}"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7E32E-19A5-4A0E-81EF-6B8CBBCCB18C}" type="slidenum">
              <a:rPr lang="en-US" smtClean="0"/>
              <a:t>‹#›</a:t>
            </a:fld>
            <a:endParaRPr lang="en-US"/>
          </a:p>
        </p:txBody>
      </p:sp>
    </p:spTree>
    <p:extLst>
      <p:ext uri="{BB962C8B-B14F-4D97-AF65-F5344CB8AC3E}">
        <p14:creationId xmlns:p14="http://schemas.microsoft.com/office/powerpoint/2010/main" val="34531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D3929E-CDD2-444B-A563-22BDA3AA9FF7}"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7E32E-19A5-4A0E-81EF-6B8CBBCCB18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0454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7D3929E-CDD2-444B-A563-22BDA3AA9FF7}" type="datetimeFigureOut">
              <a:rPr lang="en-US" smtClean="0"/>
              <a:t>10/6/2020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2F7E32E-19A5-4A0E-81EF-6B8CBBCCB18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3629915"/>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670" r:id="rId13"/>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C0648FB-4388-443C-8D4E-4A9FF0336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副标题 2">
            <a:extLst>
              <a:ext uri="{FF2B5EF4-FFF2-40B4-BE49-F238E27FC236}">
                <a16:creationId xmlns:a16="http://schemas.microsoft.com/office/drawing/2014/main" id="{3A5F51F6-A818-454C-B7CA-55A58A5754C5}"/>
              </a:ext>
            </a:extLst>
          </p:cNvPr>
          <p:cNvSpPr>
            <a:spLocks noGrp="1"/>
          </p:cNvSpPr>
          <p:nvPr>
            <p:ph type="subTitle" idx="1"/>
          </p:nvPr>
        </p:nvSpPr>
        <p:spPr>
          <a:xfrm>
            <a:off x="7662671" y="4960137"/>
            <a:ext cx="4148329" cy="1463040"/>
          </a:xfrm>
        </p:spPr>
        <p:txBody>
          <a:bodyPr>
            <a:normAutofit/>
          </a:bodyPr>
          <a:lstStyle/>
          <a:p>
            <a:endParaRPr lang="en-US" dirty="0"/>
          </a:p>
          <a:p>
            <a:r>
              <a:rPr lang="en-US" dirty="0" err="1"/>
              <a:t>Geng</a:t>
            </a:r>
            <a:r>
              <a:rPr lang="en-US" dirty="0"/>
              <a:t> </a:t>
            </a:r>
            <a:r>
              <a:rPr lang="en-US" dirty="0" err="1"/>
              <a:t>Hexiang</a:t>
            </a:r>
            <a:r>
              <a:rPr lang="en-US" dirty="0"/>
              <a:t>, Li </a:t>
            </a:r>
            <a:r>
              <a:rPr lang="en-US" dirty="0" err="1"/>
              <a:t>Minghang</a:t>
            </a:r>
            <a:endParaRPr lang="en-US" dirty="0"/>
          </a:p>
        </p:txBody>
      </p:sp>
      <p:sp>
        <p:nvSpPr>
          <p:cNvPr id="6" name="Rectangle 9">
            <a:extLst>
              <a:ext uri="{FF2B5EF4-FFF2-40B4-BE49-F238E27FC236}">
                <a16:creationId xmlns:a16="http://schemas.microsoft.com/office/drawing/2014/main" id="{4A8D762E-DA8D-419A-BA44-68B93D3D9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a:extLst>
              <a:ext uri="{FF2B5EF4-FFF2-40B4-BE49-F238E27FC236}">
                <a16:creationId xmlns:a16="http://schemas.microsoft.com/office/drawing/2014/main" id="{DEFF3E42-F34D-40B8-929B-7D92CC8DD213}"/>
              </a:ext>
            </a:extLst>
          </p:cNvPr>
          <p:cNvSpPr>
            <a:spLocks noGrp="1"/>
          </p:cNvSpPr>
          <p:nvPr>
            <p:ph type="ctrTitle"/>
          </p:nvPr>
        </p:nvSpPr>
        <p:spPr>
          <a:xfrm>
            <a:off x="1286933" y="977048"/>
            <a:ext cx="9618133" cy="2960980"/>
          </a:xfrm>
        </p:spPr>
        <p:txBody>
          <a:bodyPr anchor="b">
            <a:normAutofit/>
          </a:bodyPr>
          <a:lstStyle/>
          <a:p>
            <a:pPr algn="l"/>
            <a:r>
              <a:rPr lang="en-US" sz="6000">
                <a:solidFill>
                  <a:srgbClr val="FFFFFF"/>
                </a:solidFill>
                <a:cs typeface="Arial" panose="020B0604020202020204" pitchFamily="34" charset="0"/>
              </a:rPr>
              <a:t>Memory Coherence in Shared Virtual Memory Systems</a:t>
            </a:r>
          </a:p>
        </p:txBody>
      </p:sp>
      <p:cxnSp>
        <p:nvCxnSpPr>
          <p:cNvPr id="7" name="Straight Connector 11">
            <a:extLst>
              <a:ext uri="{FF2B5EF4-FFF2-40B4-BE49-F238E27FC236}">
                <a16:creationId xmlns:a16="http://schemas.microsoft.com/office/drawing/2014/main" id="{47F95953-8E19-4C01-997F-0E959B52B7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552199" y="523445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247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BBA2DD-5A63-4C73-98B6-C9B33BF819F1}"/>
              </a:ext>
            </a:extLst>
          </p:cNvPr>
          <p:cNvSpPr>
            <a:spLocks noGrp="1"/>
          </p:cNvSpPr>
          <p:nvPr>
            <p:ph idx="1"/>
          </p:nvPr>
        </p:nvSpPr>
        <p:spPr/>
        <p:txBody>
          <a:bodyPr/>
          <a:lstStyle/>
          <a:p>
            <a:r>
              <a:rPr lang="en-US" dirty="0"/>
              <a:t>The process of solving memory coherence problem can be generalized into:</a:t>
            </a:r>
          </a:p>
          <a:p>
            <a:pPr lvl="1"/>
            <a:r>
              <a:rPr lang="en-US" dirty="0"/>
              <a:t>Page fault happens -&gt; Find the owner of the page -&gt; Request the page from the owner in a synchronized way -&gt; Invalidate/Write broadcast in a synchronized way -&gt; Return to the faulted instruction</a:t>
            </a:r>
          </a:p>
          <a:p>
            <a:pPr lvl="1"/>
            <a:endParaRPr lang="en-US" dirty="0"/>
          </a:p>
          <a:p>
            <a:r>
              <a:rPr lang="en-US" dirty="0"/>
              <a:t>Basic info needed to be documented for each page:</a:t>
            </a:r>
          </a:p>
          <a:p>
            <a:pPr lvl="1"/>
            <a:r>
              <a:rPr lang="en-US" b="1" dirty="0"/>
              <a:t>Access</a:t>
            </a:r>
            <a:r>
              <a:rPr lang="en-US" dirty="0"/>
              <a:t>: </a:t>
            </a:r>
            <a:r>
              <a:rPr lang="en-US" altLang="zh-CN" dirty="0"/>
              <a:t>read or write</a:t>
            </a:r>
            <a:endParaRPr lang="en-US" dirty="0"/>
          </a:p>
          <a:p>
            <a:pPr lvl="1"/>
            <a:r>
              <a:rPr lang="en-US" b="1" dirty="0"/>
              <a:t>Copy set</a:t>
            </a:r>
            <a:r>
              <a:rPr lang="en-US" dirty="0"/>
              <a:t>: the processor numbers that have read copies of the page (bit vector)</a:t>
            </a:r>
          </a:p>
          <a:p>
            <a:pPr lvl="1"/>
            <a:r>
              <a:rPr lang="en-US" b="1" dirty="0"/>
              <a:t>Lock</a:t>
            </a:r>
            <a:r>
              <a:rPr lang="en-US" dirty="0"/>
              <a:t>: for synchronization</a:t>
            </a:r>
          </a:p>
        </p:txBody>
      </p:sp>
      <p:sp>
        <p:nvSpPr>
          <p:cNvPr id="3" name="Title 2">
            <a:extLst>
              <a:ext uri="{FF2B5EF4-FFF2-40B4-BE49-F238E27FC236}">
                <a16:creationId xmlns:a16="http://schemas.microsoft.com/office/drawing/2014/main" id="{7745079D-2813-43F9-AD05-AA32893D1400}"/>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341359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9">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1">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DFB5FF83-298C-4FD1-8FCE-AFDDE5A34760}"/>
              </a:ext>
            </a:extLst>
          </p:cNvPr>
          <p:cNvSpPr>
            <a:spLocks noGrp="1"/>
          </p:cNvSpPr>
          <p:nvPr>
            <p:ph type="title"/>
          </p:nvPr>
        </p:nvSpPr>
        <p:spPr>
          <a:xfrm>
            <a:off x="643468" y="643467"/>
            <a:ext cx="3415612" cy="5571066"/>
          </a:xfrm>
        </p:spPr>
        <p:txBody>
          <a:bodyPr vert="horz" lIns="91440" tIns="45720" rIns="91440" bIns="45720" rtlCol="0" anchor="ctr">
            <a:normAutofit/>
          </a:bodyPr>
          <a:lstStyle/>
          <a:p>
            <a:r>
              <a:rPr lang="en-US" sz="5000" kern="1200" cap="all" spc="100" baseline="0">
                <a:solidFill>
                  <a:srgbClr val="FFFFFF"/>
                </a:solidFill>
                <a:latin typeface="+mj-lt"/>
                <a:ea typeface="+mj-ea"/>
                <a:cs typeface="+mj-cs"/>
              </a:rPr>
              <a:t>C</a:t>
            </a:r>
            <a:r>
              <a:rPr lang="en-US" altLang="zh-CN" sz="5000" kern="1200" cap="all" spc="100" baseline="0">
                <a:solidFill>
                  <a:srgbClr val="FFFFFF"/>
                </a:solidFill>
                <a:latin typeface="+mj-lt"/>
                <a:ea typeface="+mj-ea"/>
                <a:cs typeface="+mj-cs"/>
              </a:rPr>
              <a:t>entralized</a:t>
            </a:r>
            <a:r>
              <a:rPr lang="en-US" sz="5000" kern="1200" cap="all" spc="100" baseline="0">
                <a:solidFill>
                  <a:srgbClr val="FFFFFF"/>
                </a:solidFill>
                <a:latin typeface="+mj-lt"/>
                <a:ea typeface="+mj-ea"/>
                <a:cs typeface="+mj-cs"/>
              </a:rPr>
              <a:t> Manager Algorithms</a:t>
            </a:r>
          </a:p>
        </p:txBody>
      </p:sp>
      <p:graphicFrame>
        <p:nvGraphicFramePr>
          <p:cNvPr id="5" name="内容占位符 2">
            <a:extLst>
              <a:ext uri="{FF2B5EF4-FFF2-40B4-BE49-F238E27FC236}">
                <a16:creationId xmlns:a16="http://schemas.microsoft.com/office/drawing/2014/main" id="{6466E789-8602-4A9A-A08A-686BF7376426}"/>
              </a:ext>
            </a:extLst>
          </p:cNvPr>
          <p:cNvGraphicFramePr>
            <a:graphicFrameLocks noGrp="1"/>
          </p:cNvGraphicFramePr>
          <p:nvPr>
            <p:ph idx="1"/>
            <p:extLst>
              <p:ext uri="{D42A27DB-BD31-4B8C-83A1-F6EECF244321}">
                <p14:modId xmlns:p14="http://schemas.microsoft.com/office/powerpoint/2010/main" val="2077679767"/>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62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DB454C-3784-4EB8-A7D8-54F4AC6A4C60}"/>
              </a:ext>
            </a:extLst>
          </p:cNvPr>
          <p:cNvSpPr>
            <a:spLocks noGrp="1"/>
          </p:cNvSpPr>
          <p:nvPr>
            <p:ph idx="1"/>
          </p:nvPr>
        </p:nvSpPr>
        <p:spPr/>
        <p:txBody>
          <a:bodyPr/>
          <a:lstStyle/>
          <a:p>
            <a:r>
              <a:rPr lang="en-US" dirty="0"/>
              <a:t>Later on, we are going to make the information stored in Info be as distributed as possible</a:t>
            </a:r>
          </a:p>
        </p:txBody>
      </p:sp>
      <p:sp>
        <p:nvSpPr>
          <p:cNvPr id="3" name="Title 2">
            <a:extLst>
              <a:ext uri="{FF2B5EF4-FFF2-40B4-BE49-F238E27FC236}">
                <a16:creationId xmlns:a16="http://schemas.microsoft.com/office/drawing/2014/main" id="{51E169AC-0F68-43A9-B6D9-FC8D6F72B026}"/>
              </a:ext>
            </a:extLst>
          </p:cNvPr>
          <p:cNvSpPr>
            <a:spLocks noGrp="1"/>
          </p:cNvSpPr>
          <p:nvPr>
            <p:ph type="title"/>
          </p:nvPr>
        </p:nvSpPr>
        <p:spPr>
          <a:xfrm>
            <a:off x="550340" y="454511"/>
            <a:ext cx="10978452" cy="726588"/>
          </a:xfrm>
        </p:spPr>
        <p:txBody>
          <a:bodyPr>
            <a:normAutofit fontScale="90000"/>
          </a:bodyPr>
          <a:lstStyle/>
          <a:p>
            <a:r>
              <a:rPr lang="en-US" dirty="0"/>
              <a:t>Monitor-like Centralized Manager Algorithm: </a:t>
            </a:r>
            <a:r>
              <a:rPr lang="en-US" sz="3100" dirty="0"/>
              <a:t>Basic Data Structure</a:t>
            </a:r>
            <a:endParaRPr lang="en-US" dirty="0"/>
          </a:p>
        </p:txBody>
      </p:sp>
      <p:graphicFrame>
        <p:nvGraphicFramePr>
          <p:cNvPr id="4" name="Table 4">
            <a:extLst>
              <a:ext uri="{FF2B5EF4-FFF2-40B4-BE49-F238E27FC236}">
                <a16:creationId xmlns:a16="http://schemas.microsoft.com/office/drawing/2014/main" id="{C819BA09-39BF-484C-A61A-145BBC9A990C}"/>
              </a:ext>
            </a:extLst>
          </p:cNvPr>
          <p:cNvGraphicFramePr>
            <a:graphicFrameLocks noGrp="1"/>
          </p:cNvGraphicFramePr>
          <p:nvPr>
            <p:extLst>
              <p:ext uri="{D42A27DB-BD31-4B8C-83A1-F6EECF244321}">
                <p14:modId xmlns:p14="http://schemas.microsoft.com/office/powerpoint/2010/main" val="3426680690"/>
              </p:ext>
            </p:extLst>
          </p:nvPr>
        </p:nvGraphicFramePr>
        <p:xfrm>
          <a:off x="884604" y="3193508"/>
          <a:ext cx="4741284" cy="2389521"/>
        </p:xfrm>
        <a:graphic>
          <a:graphicData uri="http://schemas.openxmlformats.org/drawingml/2006/table">
            <a:tbl>
              <a:tblPr firstRow="1" bandRow="1">
                <a:tableStyleId>{21E4AEA4-8DFA-4A89-87EB-49C32662AFE0}</a:tableStyleId>
              </a:tblPr>
              <a:tblGrid>
                <a:gridCol w="1425716">
                  <a:extLst>
                    <a:ext uri="{9D8B030D-6E8A-4147-A177-3AD203B41FA5}">
                      <a16:colId xmlns:a16="http://schemas.microsoft.com/office/drawing/2014/main" val="1575671683"/>
                    </a:ext>
                  </a:extLst>
                </a:gridCol>
                <a:gridCol w="3315568">
                  <a:extLst>
                    <a:ext uri="{9D8B030D-6E8A-4147-A177-3AD203B41FA5}">
                      <a16:colId xmlns:a16="http://schemas.microsoft.com/office/drawing/2014/main" val="3028200935"/>
                    </a:ext>
                  </a:extLst>
                </a:gridCol>
              </a:tblGrid>
              <a:tr h="491707">
                <a:tc>
                  <a:txBody>
                    <a:bodyPr/>
                    <a:lstStyle/>
                    <a:p>
                      <a:r>
                        <a:rPr lang="en-US" dirty="0"/>
                        <a:t>Field</a:t>
                      </a:r>
                    </a:p>
                  </a:txBody>
                  <a:tcPr/>
                </a:tc>
                <a:tc>
                  <a:txBody>
                    <a:bodyPr/>
                    <a:lstStyle/>
                    <a:p>
                      <a:r>
                        <a:rPr lang="en-US" dirty="0"/>
                        <a:t>Content</a:t>
                      </a:r>
                    </a:p>
                  </a:txBody>
                  <a:tcPr/>
                </a:tc>
                <a:extLst>
                  <a:ext uri="{0D108BD9-81ED-4DB2-BD59-A6C34878D82A}">
                    <a16:rowId xmlns:a16="http://schemas.microsoft.com/office/drawing/2014/main" val="1506559125"/>
                  </a:ext>
                </a:extLst>
              </a:tr>
              <a:tr h="491707">
                <a:tc>
                  <a:txBody>
                    <a:bodyPr/>
                    <a:lstStyle/>
                    <a:p>
                      <a:r>
                        <a:rPr lang="en-US" b="1" dirty="0"/>
                        <a:t>Owner</a:t>
                      </a:r>
                      <a:r>
                        <a:rPr lang="en-US" dirty="0"/>
                        <a:t> </a:t>
                      </a:r>
                    </a:p>
                  </a:txBody>
                  <a:tcPr/>
                </a:tc>
                <a:tc>
                  <a:txBody>
                    <a:bodyPr/>
                    <a:lstStyle/>
                    <a:p>
                      <a:r>
                        <a:rPr lang="en-US" dirty="0"/>
                        <a:t>States the owner ship of the page (the most recent processor with write access)</a:t>
                      </a:r>
                    </a:p>
                  </a:txBody>
                  <a:tcPr/>
                </a:tc>
                <a:extLst>
                  <a:ext uri="{0D108BD9-81ED-4DB2-BD59-A6C34878D82A}">
                    <a16:rowId xmlns:a16="http://schemas.microsoft.com/office/drawing/2014/main" val="591532406"/>
                  </a:ext>
                </a:extLst>
              </a:tr>
              <a:tr h="491707">
                <a:tc>
                  <a:txBody>
                    <a:bodyPr/>
                    <a:lstStyle/>
                    <a:p>
                      <a:r>
                        <a:rPr lang="en-US" b="1" dirty="0"/>
                        <a:t>Copy</a:t>
                      </a:r>
                      <a:r>
                        <a:rPr lang="en-US" dirty="0"/>
                        <a:t> </a:t>
                      </a:r>
                      <a:r>
                        <a:rPr lang="en-US" b="1" dirty="0"/>
                        <a:t>set</a:t>
                      </a:r>
                    </a:p>
                  </a:txBody>
                  <a:tcPr/>
                </a:tc>
                <a:tc>
                  <a:txBody>
                    <a:bodyPr/>
                    <a:lstStyle/>
                    <a:p>
                      <a:r>
                        <a:rPr lang="en-US" dirty="0"/>
                        <a:t>Processors with copies of the page</a:t>
                      </a:r>
                    </a:p>
                  </a:txBody>
                  <a:tcPr/>
                </a:tc>
                <a:extLst>
                  <a:ext uri="{0D108BD9-81ED-4DB2-BD59-A6C34878D82A}">
                    <a16:rowId xmlns:a16="http://schemas.microsoft.com/office/drawing/2014/main" val="268970428"/>
                  </a:ext>
                </a:extLst>
              </a:tr>
              <a:tr h="491707">
                <a:tc>
                  <a:txBody>
                    <a:bodyPr/>
                    <a:lstStyle/>
                    <a:p>
                      <a:r>
                        <a:rPr lang="en-US" b="1" dirty="0"/>
                        <a:t>Lock</a:t>
                      </a:r>
                    </a:p>
                  </a:txBody>
                  <a:tcPr/>
                </a:tc>
                <a:tc>
                  <a:txBody>
                    <a:bodyPr/>
                    <a:lstStyle/>
                    <a:p>
                      <a:r>
                        <a:rPr lang="en-US" dirty="0"/>
                        <a:t>For synchronization</a:t>
                      </a:r>
                    </a:p>
                  </a:txBody>
                  <a:tcPr/>
                </a:tc>
                <a:extLst>
                  <a:ext uri="{0D108BD9-81ED-4DB2-BD59-A6C34878D82A}">
                    <a16:rowId xmlns:a16="http://schemas.microsoft.com/office/drawing/2014/main" val="2263542388"/>
                  </a:ext>
                </a:extLst>
              </a:tr>
            </a:tbl>
          </a:graphicData>
        </a:graphic>
      </p:graphicFrame>
      <p:sp>
        <p:nvSpPr>
          <p:cNvPr id="5" name="TextBox 4">
            <a:extLst>
              <a:ext uri="{FF2B5EF4-FFF2-40B4-BE49-F238E27FC236}">
                <a16:creationId xmlns:a16="http://schemas.microsoft.com/office/drawing/2014/main" id="{3D5112E4-FC87-4FA2-A5A6-74E3FA2D3937}"/>
              </a:ext>
            </a:extLst>
          </p:cNvPr>
          <p:cNvSpPr txBox="1"/>
          <p:nvPr/>
        </p:nvSpPr>
        <p:spPr>
          <a:xfrm>
            <a:off x="914400" y="2849526"/>
            <a:ext cx="2723823" cy="369332"/>
          </a:xfrm>
          <a:prstGeom prst="rect">
            <a:avLst/>
          </a:prstGeom>
          <a:noFill/>
        </p:spPr>
        <p:txBody>
          <a:bodyPr wrap="none" rtlCol="0">
            <a:spAutoFit/>
          </a:bodyPr>
          <a:lstStyle/>
          <a:p>
            <a:r>
              <a:rPr lang="en-US" dirty="0"/>
              <a:t>Only owned by </a:t>
            </a:r>
            <a:r>
              <a:rPr lang="en-US" b="1" dirty="0"/>
              <a:t>Manager</a:t>
            </a:r>
          </a:p>
        </p:txBody>
      </p:sp>
      <p:graphicFrame>
        <p:nvGraphicFramePr>
          <p:cNvPr id="7" name="Table 4">
            <a:extLst>
              <a:ext uri="{FF2B5EF4-FFF2-40B4-BE49-F238E27FC236}">
                <a16:creationId xmlns:a16="http://schemas.microsoft.com/office/drawing/2014/main" id="{9DED672D-81F6-4EAB-88F2-A6F377FCBE91}"/>
              </a:ext>
            </a:extLst>
          </p:cNvPr>
          <p:cNvGraphicFramePr>
            <a:graphicFrameLocks noGrp="1"/>
          </p:cNvGraphicFramePr>
          <p:nvPr>
            <p:extLst>
              <p:ext uri="{D42A27DB-BD31-4B8C-83A1-F6EECF244321}">
                <p14:modId xmlns:p14="http://schemas.microsoft.com/office/powerpoint/2010/main" val="2854162360"/>
              </p:ext>
            </p:extLst>
          </p:nvPr>
        </p:nvGraphicFramePr>
        <p:xfrm>
          <a:off x="6246958" y="3255164"/>
          <a:ext cx="4499014" cy="1557841"/>
        </p:xfrm>
        <a:graphic>
          <a:graphicData uri="http://schemas.openxmlformats.org/drawingml/2006/table">
            <a:tbl>
              <a:tblPr firstRow="1" bandRow="1">
                <a:tableStyleId>{5C22544A-7EE6-4342-B048-85BDC9FD1C3A}</a:tableStyleId>
              </a:tblPr>
              <a:tblGrid>
                <a:gridCol w="1352865">
                  <a:extLst>
                    <a:ext uri="{9D8B030D-6E8A-4147-A177-3AD203B41FA5}">
                      <a16:colId xmlns:a16="http://schemas.microsoft.com/office/drawing/2014/main" val="1575671683"/>
                    </a:ext>
                  </a:extLst>
                </a:gridCol>
                <a:gridCol w="3146149">
                  <a:extLst>
                    <a:ext uri="{9D8B030D-6E8A-4147-A177-3AD203B41FA5}">
                      <a16:colId xmlns:a16="http://schemas.microsoft.com/office/drawing/2014/main" val="3028200935"/>
                    </a:ext>
                  </a:extLst>
                </a:gridCol>
              </a:tblGrid>
              <a:tr h="474045">
                <a:tc>
                  <a:txBody>
                    <a:bodyPr/>
                    <a:lstStyle/>
                    <a:p>
                      <a:r>
                        <a:rPr lang="en-US" dirty="0"/>
                        <a:t>Info</a:t>
                      </a:r>
                    </a:p>
                  </a:txBody>
                  <a:tcPr/>
                </a:tc>
                <a:tc>
                  <a:txBody>
                    <a:bodyPr/>
                    <a:lstStyle/>
                    <a:p>
                      <a:r>
                        <a:rPr lang="en-US" dirty="0"/>
                        <a:t>Content</a:t>
                      </a:r>
                    </a:p>
                  </a:txBody>
                  <a:tcPr/>
                </a:tc>
                <a:extLst>
                  <a:ext uri="{0D108BD9-81ED-4DB2-BD59-A6C34878D82A}">
                    <a16:rowId xmlns:a16="http://schemas.microsoft.com/office/drawing/2014/main" val="1506559125"/>
                  </a:ext>
                </a:extLst>
              </a:tr>
              <a:tr h="704799">
                <a:tc>
                  <a:txBody>
                    <a:bodyPr/>
                    <a:lstStyle/>
                    <a:p>
                      <a:r>
                        <a:rPr lang="en-US" b="1" dirty="0"/>
                        <a:t>Access</a:t>
                      </a:r>
                    </a:p>
                  </a:txBody>
                  <a:tcPr/>
                </a:tc>
                <a:tc>
                  <a:txBody>
                    <a:bodyPr/>
                    <a:lstStyle/>
                    <a:p>
                      <a:r>
                        <a:rPr lang="en-US" dirty="0"/>
                        <a:t>States the accessibility of pages locally</a:t>
                      </a:r>
                    </a:p>
                  </a:txBody>
                  <a:tcPr/>
                </a:tc>
                <a:extLst>
                  <a:ext uri="{0D108BD9-81ED-4DB2-BD59-A6C34878D82A}">
                    <a16:rowId xmlns:a16="http://schemas.microsoft.com/office/drawing/2014/main" val="591532406"/>
                  </a:ext>
                </a:extLst>
              </a:tr>
              <a:tr h="378997">
                <a:tc>
                  <a:txBody>
                    <a:bodyPr/>
                    <a:lstStyle/>
                    <a:p>
                      <a:r>
                        <a:rPr lang="en-US" b="1" dirty="0"/>
                        <a:t>Lock</a:t>
                      </a:r>
                    </a:p>
                  </a:txBody>
                  <a:tcPr/>
                </a:tc>
                <a:tc>
                  <a:txBody>
                    <a:bodyPr/>
                    <a:lstStyle/>
                    <a:p>
                      <a:r>
                        <a:rPr lang="en-US" dirty="0"/>
                        <a:t>For synchronization</a:t>
                      </a:r>
                    </a:p>
                  </a:txBody>
                  <a:tcPr/>
                </a:tc>
                <a:extLst>
                  <a:ext uri="{0D108BD9-81ED-4DB2-BD59-A6C34878D82A}">
                    <a16:rowId xmlns:a16="http://schemas.microsoft.com/office/drawing/2014/main" val="2263542388"/>
                  </a:ext>
                </a:extLst>
              </a:tr>
            </a:tbl>
          </a:graphicData>
        </a:graphic>
      </p:graphicFrame>
      <p:sp>
        <p:nvSpPr>
          <p:cNvPr id="8" name="TextBox 7">
            <a:extLst>
              <a:ext uri="{FF2B5EF4-FFF2-40B4-BE49-F238E27FC236}">
                <a16:creationId xmlns:a16="http://schemas.microsoft.com/office/drawing/2014/main" id="{8590F3C4-7440-4BE7-9066-405A8E38F9B5}"/>
              </a:ext>
            </a:extLst>
          </p:cNvPr>
          <p:cNvSpPr txBox="1"/>
          <p:nvPr/>
        </p:nvSpPr>
        <p:spPr>
          <a:xfrm>
            <a:off x="631638" y="2343418"/>
            <a:ext cx="852285" cy="584775"/>
          </a:xfrm>
          <a:prstGeom prst="rect">
            <a:avLst/>
          </a:prstGeom>
          <a:noFill/>
        </p:spPr>
        <p:txBody>
          <a:bodyPr wrap="none" rtlCol="0">
            <a:spAutoFit/>
          </a:bodyPr>
          <a:lstStyle/>
          <a:p>
            <a:r>
              <a:rPr lang="en-US" sz="3200" b="1" dirty="0">
                <a:solidFill>
                  <a:schemeClr val="accent2"/>
                </a:solidFill>
              </a:rPr>
              <a:t>Info</a:t>
            </a:r>
          </a:p>
        </p:txBody>
      </p:sp>
      <p:sp>
        <p:nvSpPr>
          <p:cNvPr id="10" name="TextBox 9">
            <a:extLst>
              <a:ext uri="{FF2B5EF4-FFF2-40B4-BE49-F238E27FC236}">
                <a16:creationId xmlns:a16="http://schemas.microsoft.com/office/drawing/2014/main" id="{64DE3943-4DD0-4631-89F2-988FB3735626}"/>
              </a:ext>
            </a:extLst>
          </p:cNvPr>
          <p:cNvSpPr txBox="1"/>
          <p:nvPr/>
        </p:nvSpPr>
        <p:spPr>
          <a:xfrm>
            <a:off x="6010940" y="2343417"/>
            <a:ext cx="1688283" cy="584775"/>
          </a:xfrm>
          <a:prstGeom prst="rect">
            <a:avLst/>
          </a:prstGeom>
          <a:noFill/>
        </p:spPr>
        <p:txBody>
          <a:bodyPr wrap="none" rtlCol="0">
            <a:spAutoFit/>
          </a:bodyPr>
          <a:lstStyle/>
          <a:p>
            <a:r>
              <a:rPr lang="en-US" sz="3200" b="1" dirty="0" err="1">
                <a:solidFill>
                  <a:schemeClr val="accent2"/>
                </a:solidFill>
              </a:rPr>
              <a:t>PTable</a:t>
            </a:r>
            <a:endParaRPr lang="en-US" sz="3200" b="1" dirty="0">
              <a:solidFill>
                <a:schemeClr val="accent2"/>
              </a:solidFill>
            </a:endParaRPr>
          </a:p>
        </p:txBody>
      </p:sp>
      <p:sp>
        <p:nvSpPr>
          <p:cNvPr id="12" name="TextBox 11">
            <a:extLst>
              <a:ext uri="{FF2B5EF4-FFF2-40B4-BE49-F238E27FC236}">
                <a16:creationId xmlns:a16="http://schemas.microsoft.com/office/drawing/2014/main" id="{AB1F6401-BE0A-4A22-A4B8-04ED44C69DD0}"/>
              </a:ext>
            </a:extLst>
          </p:cNvPr>
          <p:cNvSpPr txBox="1"/>
          <p:nvPr/>
        </p:nvSpPr>
        <p:spPr>
          <a:xfrm>
            <a:off x="6092456" y="2852897"/>
            <a:ext cx="2722925" cy="369332"/>
          </a:xfrm>
          <a:prstGeom prst="rect">
            <a:avLst/>
          </a:prstGeom>
          <a:noFill/>
        </p:spPr>
        <p:txBody>
          <a:bodyPr wrap="none" rtlCol="0">
            <a:spAutoFit/>
          </a:bodyPr>
          <a:lstStyle/>
          <a:p>
            <a:r>
              <a:rPr lang="en-US" dirty="0"/>
              <a:t>Owned by </a:t>
            </a:r>
            <a:r>
              <a:rPr lang="en-US" b="1" dirty="0"/>
              <a:t>every processor</a:t>
            </a:r>
          </a:p>
        </p:txBody>
      </p:sp>
    </p:spTree>
    <p:extLst>
      <p:ext uri="{BB962C8B-B14F-4D97-AF65-F5344CB8AC3E}">
        <p14:creationId xmlns:p14="http://schemas.microsoft.com/office/powerpoint/2010/main" val="173357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FAE71A8D-97AB-4D34-B2CC-B77A1EB1417C}"/>
              </a:ext>
            </a:extLst>
          </p:cNvPr>
          <p:cNvSpPr>
            <a:spLocks noGrp="1"/>
          </p:cNvSpPr>
          <p:nvPr>
            <p:ph type="title"/>
          </p:nvPr>
        </p:nvSpPr>
        <p:spPr/>
        <p:txBody>
          <a:bodyPr>
            <a:normAutofit/>
          </a:bodyPr>
          <a:lstStyle/>
          <a:p>
            <a:r>
              <a:rPr lang="en-US" dirty="0"/>
              <a:t>Monitor-like Centralized Manager Algorithm: </a:t>
            </a:r>
            <a:r>
              <a:rPr lang="en-US" sz="3100" dirty="0"/>
              <a:t>Basic Data Structure</a:t>
            </a:r>
            <a:endParaRPr lang="en-US" dirty="0"/>
          </a:p>
        </p:txBody>
      </p:sp>
      <p:sp>
        <p:nvSpPr>
          <p:cNvPr id="2" name="内容占位符 1">
            <a:extLst>
              <a:ext uri="{FF2B5EF4-FFF2-40B4-BE49-F238E27FC236}">
                <a16:creationId xmlns:a16="http://schemas.microsoft.com/office/drawing/2014/main" id="{6425B0B3-49C7-45FD-A34F-D06ED238C99B}"/>
              </a:ext>
            </a:extLst>
          </p:cNvPr>
          <p:cNvSpPr>
            <a:spLocks noGrp="1"/>
          </p:cNvSpPr>
          <p:nvPr>
            <p:ph sz="half" idx="1"/>
          </p:nvPr>
        </p:nvSpPr>
        <p:spPr/>
        <p:txBody>
          <a:bodyPr>
            <a:normAutofit/>
          </a:bodyPr>
          <a:lstStyle/>
          <a:p>
            <a:pPr marL="0" lvl="0" indent="0">
              <a:lnSpc>
                <a:spcPct val="100000"/>
              </a:lnSpc>
              <a:spcBef>
                <a:spcPts val="0"/>
              </a:spcBef>
              <a:spcAft>
                <a:spcPts val="0"/>
              </a:spcAft>
              <a:buClrTx/>
              <a:buSzTx/>
              <a:buNone/>
              <a:defRPr/>
            </a:pPr>
            <a:r>
              <a:rPr lang="en-US" dirty="0"/>
              <a:t>Manager’s Job</a:t>
            </a:r>
          </a:p>
          <a:p>
            <a:pPr marL="173736" lvl="1" indent="0">
              <a:lnSpc>
                <a:spcPct val="100000"/>
              </a:lnSpc>
              <a:spcBef>
                <a:spcPts val="0"/>
              </a:spcBef>
              <a:spcAft>
                <a:spcPts val="0"/>
              </a:spcAft>
              <a:buClrTx/>
              <a:buNone/>
              <a:defRPr/>
            </a:pPr>
            <a:r>
              <a:rPr lang="en-US" dirty="0"/>
              <a:t>Locate the owner and forward the request </a:t>
            </a:r>
          </a:p>
          <a:p>
            <a:pPr marL="173736" lvl="1" indent="0">
              <a:lnSpc>
                <a:spcPct val="100000"/>
              </a:lnSpc>
              <a:spcBef>
                <a:spcPts val="0"/>
              </a:spcBef>
              <a:spcAft>
                <a:spcPts val="0"/>
              </a:spcAft>
              <a:buClrTx/>
              <a:buNone/>
              <a:defRPr/>
            </a:pPr>
            <a:r>
              <a:rPr lang="en-US" dirty="0"/>
              <a:t>Possible invalidation for the </a:t>
            </a:r>
            <a:r>
              <a:rPr lang="en-US" dirty="0" err="1"/>
              <a:t>RequestNode</a:t>
            </a:r>
            <a:r>
              <a:rPr lang="en-US" dirty="0"/>
              <a:t> </a:t>
            </a:r>
          </a:p>
          <a:p>
            <a:pPr marL="0" indent="0">
              <a:lnSpc>
                <a:spcPct val="100000"/>
              </a:lnSpc>
              <a:spcBef>
                <a:spcPts val="0"/>
              </a:spcBef>
              <a:spcAft>
                <a:spcPts val="0"/>
              </a:spcAft>
              <a:buClrTx/>
              <a:buSzTx/>
              <a:buNone/>
              <a:defRPr/>
            </a:pPr>
            <a:endParaRPr lang="en-US" dirty="0"/>
          </a:p>
          <a:p>
            <a:pPr marL="0" indent="0">
              <a:lnSpc>
                <a:spcPct val="100000"/>
              </a:lnSpc>
              <a:spcBef>
                <a:spcPts val="0"/>
              </a:spcBef>
              <a:spcAft>
                <a:spcPts val="0"/>
              </a:spcAft>
              <a:buClrTx/>
              <a:buSzTx/>
              <a:buNone/>
              <a:defRPr/>
            </a:pPr>
            <a:r>
              <a:rPr lang="en-US" dirty="0"/>
              <a:t>Normal processor’s Job</a:t>
            </a:r>
          </a:p>
          <a:p>
            <a:pPr marL="173736" lvl="1" indent="0">
              <a:lnSpc>
                <a:spcPct val="100000"/>
              </a:lnSpc>
              <a:spcBef>
                <a:spcPts val="0"/>
              </a:spcBef>
              <a:spcAft>
                <a:spcPts val="0"/>
              </a:spcAft>
              <a:buClrTx/>
              <a:buNone/>
              <a:defRPr/>
            </a:pPr>
            <a:r>
              <a:rPr lang="en-US" dirty="0"/>
              <a:t>Send request to manager</a:t>
            </a:r>
          </a:p>
          <a:p>
            <a:pPr marL="173736" lvl="1" indent="0">
              <a:lnSpc>
                <a:spcPct val="100000"/>
              </a:lnSpc>
              <a:spcBef>
                <a:spcPts val="0"/>
              </a:spcBef>
              <a:spcAft>
                <a:spcPts val="0"/>
              </a:spcAft>
              <a:buClrTx/>
              <a:buNone/>
              <a:defRPr/>
            </a:pPr>
            <a:r>
              <a:rPr lang="en-US" dirty="0"/>
              <a:t>Manager its own </a:t>
            </a:r>
            <a:r>
              <a:rPr lang="en-US" dirty="0" err="1"/>
              <a:t>PTable</a:t>
            </a:r>
            <a:endParaRPr lang="en-US" dirty="0"/>
          </a:p>
          <a:p>
            <a:pPr marL="0" indent="0">
              <a:lnSpc>
                <a:spcPct val="100000"/>
              </a:lnSpc>
              <a:spcBef>
                <a:spcPts val="0"/>
              </a:spcBef>
              <a:spcAft>
                <a:spcPts val="0"/>
              </a:spcAft>
              <a:buClrTx/>
              <a:buSzTx/>
              <a:buNone/>
              <a:defRPr/>
            </a:pPr>
            <a:endParaRPr lang="en-US" dirty="0"/>
          </a:p>
          <a:p>
            <a:endParaRPr lang="en-US" dirty="0"/>
          </a:p>
        </p:txBody>
      </p:sp>
      <p:sp>
        <p:nvSpPr>
          <p:cNvPr id="4" name="内容占位符 3">
            <a:extLst>
              <a:ext uri="{FF2B5EF4-FFF2-40B4-BE49-F238E27FC236}">
                <a16:creationId xmlns:a16="http://schemas.microsoft.com/office/drawing/2014/main" id="{1631DDAD-801D-4178-A56A-457902D53264}"/>
              </a:ext>
            </a:extLst>
          </p:cNvPr>
          <p:cNvSpPr>
            <a:spLocks noGrp="1"/>
          </p:cNvSpPr>
          <p:nvPr>
            <p:ph sz="half" idx="2"/>
          </p:nvPr>
        </p:nvSpPr>
        <p:spPr/>
        <p:txBody>
          <a:bodyPr>
            <a:normAutofit/>
          </a:bodyPr>
          <a:lstStyle/>
          <a:p>
            <a:pPr marL="0" indent="0">
              <a:lnSpc>
                <a:spcPct val="100000"/>
              </a:lnSpc>
              <a:spcBef>
                <a:spcPts val="0"/>
              </a:spcBef>
              <a:spcAft>
                <a:spcPts val="0"/>
              </a:spcAft>
              <a:buClrTx/>
              <a:buSzTx/>
              <a:buNone/>
              <a:defRPr/>
            </a:pPr>
            <a:r>
              <a:rPr lang="en-US" dirty="0"/>
              <a:t>Synchronization</a:t>
            </a:r>
          </a:p>
          <a:p>
            <a:pPr>
              <a:lnSpc>
                <a:spcPct val="100000"/>
              </a:lnSpc>
              <a:spcBef>
                <a:spcPts val="0"/>
              </a:spcBef>
              <a:spcAft>
                <a:spcPts val="0"/>
              </a:spcAft>
              <a:buClrTx/>
              <a:buSzTx/>
              <a:defRPr/>
            </a:pPr>
            <a:r>
              <a:rPr lang="en-US" dirty="0"/>
              <a:t>Both Info table and </a:t>
            </a:r>
            <a:r>
              <a:rPr lang="en-US" dirty="0" err="1"/>
              <a:t>Ptable</a:t>
            </a:r>
            <a:r>
              <a:rPr lang="en-US" dirty="0"/>
              <a:t> have page-based locks. </a:t>
            </a:r>
          </a:p>
          <a:p>
            <a:pPr lvl="1">
              <a:lnSpc>
                <a:spcPct val="100000"/>
              </a:lnSpc>
              <a:spcBef>
                <a:spcPts val="0"/>
              </a:spcBef>
              <a:spcAft>
                <a:spcPts val="0"/>
              </a:spcAft>
              <a:buClrTx/>
              <a:defRPr/>
            </a:pPr>
            <a:r>
              <a:rPr lang="en-US" dirty="0"/>
              <a:t>when there’s more than 1 process on a processor waiting for the same page, it won’t send more than 1 request; </a:t>
            </a:r>
          </a:p>
          <a:p>
            <a:pPr lvl="1">
              <a:lnSpc>
                <a:spcPct val="100000"/>
              </a:lnSpc>
              <a:spcBef>
                <a:spcPts val="0"/>
              </a:spcBef>
              <a:spcAft>
                <a:spcPts val="0"/>
              </a:spcAft>
              <a:buClrTx/>
              <a:defRPr/>
            </a:pPr>
            <a:r>
              <a:rPr lang="en-US" dirty="0"/>
              <a:t>if a remote request for a page arrives but the page table entry is being used, the request will be queued.</a:t>
            </a:r>
          </a:p>
          <a:p>
            <a:pPr lvl="1">
              <a:lnSpc>
                <a:spcPct val="100000"/>
              </a:lnSpc>
              <a:spcBef>
                <a:spcPts val="0"/>
              </a:spcBef>
              <a:spcAft>
                <a:spcPts val="0"/>
              </a:spcAft>
              <a:buClrTx/>
              <a:defRPr/>
            </a:pPr>
            <a:r>
              <a:rPr lang="en-US" dirty="0"/>
              <a:t>Confirmation message</a:t>
            </a:r>
          </a:p>
        </p:txBody>
      </p:sp>
    </p:spTree>
    <p:extLst>
      <p:ext uri="{BB962C8B-B14F-4D97-AF65-F5344CB8AC3E}">
        <p14:creationId xmlns:p14="http://schemas.microsoft.com/office/powerpoint/2010/main" val="2863446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33E223D0-F54C-45C4-AD25-93E92E4050BD}"/>
              </a:ext>
            </a:extLst>
          </p:cNvPr>
          <p:cNvSpPr>
            <a:spLocks noGrp="1"/>
          </p:cNvSpPr>
          <p:nvPr>
            <p:ph type="title"/>
          </p:nvPr>
        </p:nvSpPr>
        <p:spPr>
          <a:xfrm>
            <a:off x="550341" y="339918"/>
            <a:ext cx="10400688" cy="966867"/>
          </a:xfrm>
        </p:spPr>
        <p:txBody>
          <a:bodyPr>
            <a:normAutofit/>
          </a:bodyPr>
          <a:lstStyle/>
          <a:p>
            <a:r>
              <a:rPr lang="en-US" dirty="0"/>
              <a:t>Monitor-like Centralized Algorithm: </a:t>
            </a:r>
            <a:r>
              <a:rPr lang="en-US" sz="3100" dirty="0"/>
              <a:t>Read Fault</a:t>
            </a:r>
            <a:endParaRPr lang="en-US" dirty="0"/>
          </a:p>
        </p:txBody>
      </p:sp>
      <p:grpSp>
        <p:nvGrpSpPr>
          <p:cNvPr id="4" name="组合 3">
            <a:extLst>
              <a:ext uri="{FF2B5EF4-FFF2-40B4-BE49-F238E27FC236}">
                <a16:creationId xmlns:a16="http://schemas.microsoft.com/office/drawing/2014/main" id="{72F7A908-2331-45D2-BDAC-F8132711E7C7}"/>
              </a:ext>
            </a:extLst>
          </p:cNvPr>
          <p:cNvGrpSpPr/>
          <p:nvPr/>
        </p:nvGrpSpPr>
        <p:grpSpPr>
          <a:xfrm>
            <a:off x="462263" y="1817711"/>
            <a:ext cx="4533689" cy="3632659"/>
            <a:chOff x="462263" y="1817711"/>
            <a:chExt cx="4533689" cy="3632659"/>
          </a:xfrm>
        </p:grpSpPr>
        <p:sp>
          <p:nvSpPr>
            <p:cNvPr id="5" name="椭圆 4">
              <a:extLst>
                <a:ext uri="{FF2B5EF4-FFF2-40B4-BE49-F238E27FC236}">
                  <a16:creationId xmlns:a16="http://schemas.microsoft.com/office/drawing/2014/main" id="{B654D1DE-DA1F-45DD-B9B9-B4D282F5806E}"/>
                </a:ext>
              </a:extLst>
            </p:cNvPr>
            <p:cNvSpPr/>
            <p:nvPr/>
          </p:nvSpPr>
          <p:spPr>
            <a:xfrm>
              <a:off x="1070718" y="1817712"/>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椭圆 5">
              <a:extLst>
                <a:ext uri="{FF2B5EF4-FFF2-40B4-BE49-F238E27FC236}">
                  <a16:creationId xmlns:a16="http://schemas.microsoft.com/office/drawing/2014/main" id="{06F9F234-A159-4F79-8DF7-4E8B5652A652}"/>
                </a:ext>
              </a:extLst>
            </p:cNvPr>
            <p:cNvSpPr/>
            <p:nvPr/>
          </p:nvSpPr>
          <p:spPr>
            <a:xfrm>
              <a:off x="4522127" y="339989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a:extLst>
                <a:ext uri="{FF2B5EF4-FFF2-40B4-BE49-F238E27FC236}">
                  <a16:creationId xmlns:a16="http://schemas.microsoft.com/office/drawing/2014/main" id="{AF3C29DD-AACB-461A-8837-3DABAC4A176A}"/>
                </a:ext>
              </a:extLst>
            </p:cNvPr>
            <p:cNvSpPr/>
            <p:nvPr/>
          </p:nvSpPr>
          <p:spPr>
            <a:xfrm>
              <a:off x="462263" y="3399899"/>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a:extLst>
                <a:ext uri="{FF2B5EF4-FFF2-40B4-BE49-F238E27FC236}">
                  <a16:creationId xmlns:a16="http://schemas.microsoft.com/office/drawing/2014/main" id="{66839FC8-7DFF-4809-A384-4B1CAB7CDB19}"/>
                </a:ext>
              </a:extLst>
            </p:cNvPr>
            <p:cNvSpPr/>
            <p:nvPr/>
          </p:nvSpPr>
          <p:spPr>
            <a:xfrm>
              <a:off x="3923608" y="1817711"/>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8E0D90F3-EC92-4B41-B9FE-604FEAFF8A9F}"/>
                </a:ext>
              </a:extLst>
            </p:cNvPr>
            <p:cNvSpPr/>
            <p:nvPr/>
          </p:nvSpPr>
          <p:spPr>
            <a:xfrm>
              <a:off x="1070718" y="497654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A5E011FA-920B-4E83-986F-E8AFD395DC11}"/>
                </a:ext>
              </a:extLst>
            </p:cNvPr>
            <p:cNvSpPr/>
            <p:nvPr/>
          </p:nvSpPr>
          <p:spPr>
            <a:xfrm>
              <a:off x="2200206" y="3107909"/>
              <a:ext cx="1057802" cy="1057802"/>
            </a:xfrm>
            <a:prstGeom prst="ellipse">
              <a:avLst/>
            </a:prstGeom>
            <a:solidFill>
              <a:schemeClr val="tx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M</a:t>
              </a:r>
            </a:p>
          </p:txBody>
        </p:sp>
        <p:sp>
          <p:nvSpPr>
            <p:cNvPr id="11" name="椭圆 10">
              <a:extLst>
                <a:ext uri="{FF2B5EF4-FFF2-40B4-BE49-F238E27FC236}">
                  <a16:creationId xmlns:a16="http://schemas.microsoft.com/office/drawing/2014/main" id="{700079AE-00BF-4930-BCA5-AEE27B21690A}"/>
                </a:ext>
              </a:extLst>
            </p:cNvPr>
            <p:cNvSpPr/>
            <p:nvPr/>
          </p:nvSpPr>
          <p:spPr>
            <a:xfrm>
              <a:off x="3923748" y="4976544"/>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组合 21">
            <a:extLst>
              <a:ext uri="{FF2B5EF4-FFF2-40B4-BE49-F238E27FC236}">
                <a16:creationId xmlns:a16="http://schemas.microsoft.com/office/drawing/2014/main" id="{57D84D13-90E9-4C3A-A6D2-B2EECD46B7EF}"/>
              </a:ext>
            </a:extLst>
          </p:cNvPr>
          <p:cNvGrpSpPr/>
          <p:nvPr/>
        </p:nvGrpSpPr>
        <p:grpSpPr>
          <a:xfrm>
            <a:off x="7648849" y="5897526"/>
            <a:ext cx="3620049" cy="841843"/>
            <a:chOff x="6933958" y="5311726"/>
            <a:chExt cx="3620049" cy="787563"/>
          </a:xfrm>
        </p:grpSpPr>
        <p:grpSp>
          <p:nvGrpSpPr>
            <p:cNvPr id="23" name="组合 22">
              <a:extLst>
                <a:ext uri="{FF2B5EF4-FFF2-40B4-BE49-F238E27FC236}">
                  <a16:creationId xmlns:a16="http://schemas.microsoft.com/office/drawing/2014/main" id="{62FE0D91-328C-42E8-891C-81FB442BEC16}"/>
                </a:ext>
              </a:extLst>
            </p:cNvPr>
            <p:cNvGrpSpPr/>
            <p:nvPr/>
          </p:nvGrpSpPr>
          <p:grpSpPr>
            <a:xfrm>
              <a:off x="6933958" y="5311726"/>
              <a:ext cx="2808160" cy="287932"/>
              <a:chOff x="6933958" y="5311726"/>
              <a:chExt cx="2808160" cy="287932"/>
            </a:xfrm>
          </p:grpSpPr>
          <p:sp>
            <p:nvSpPr>
              <p:cNvPr id="30" name="椭圆 29">
                <a:extLst>
                  <a:ext uri="{FF2B5EF4-FFF2-40B4-BE49-F238E27FC236}">
                    <a16:creationId xmlns:a16="http://schemas.microsoft.com/office/drawing/2014/main" id="{C94FAB4A-20F7-45D8-A05E-D9355CB8A924}"/>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文本框 30">
                <a:extLst>
                  <a:ext uri="{FF2B5EF4-FFF2-40B4-BE49-F238E27FC236}">
                    <a16:creationId xmlns:a16="http://schemas.microsoft.com/office/drawing/2014/main" id="{1DD6EA12-8B21-48AD-B277-11CA6777C304}"/>
                  </a:ext>
                </a:extLst>
              </p:cNvPr>
              <p:cNvSpPr txBox="1"/>
              <p:nvPr/>
            </p:nvSpPr>
            <p:spPr>
              <a:xfrm>
                <a:off x="7035095" y="5311726"/>
                <a:ext cx="2707023" cy="287932"/>
              </a:xfrm>
              <a:prstGeom prst="rect">
                <a:avLst/>
              </a:prstGeom>
              <a:noFill/>
            </p:spPr>
            <p:txBody>
              <a:bodyPr wrap="none" rtlCol="0">
                <a:spAutoFit/>
              </a:bodyPr>
              <a:lstStyle/>
              <a:p>
                <a:r>
                  <a:rPr lang="en-US" sz="1400" dirty="0"/>
                  <a:t>Processor with write access to page</a:t>
                </a:r>
              </a:p>
            </p:txBody>
          </p:sp>
        </p:grpSp>
        <p:grpSp>
          <p:nvGrpSpPr>
            <p:cNvPr id="24" name="组合 23">
              <a:extLst>
                <a:ext uri="{FF2B5EF4-FFF2-40B4-BE49-F238E27FC236}">
                  <a16:creationId xmlns:a16="http://schemas.microsoft.com/office/drawing/2014/main" id="{F04F07C1-825E-4D25-B24D-3FC3131C7451}"/>
                </a:ext>
              </a:extLst>
            </p:cNvPr>
            <p:cNvGrpSpPr/>
            <p:nvPr/>
          </p:nvGrpSpPr>
          <p:grpSpPr>
            <a:xfrm>
              <a:off x="6933958" y="5551618"/>
              <a:ext cx="3509442" cy="307777"/>
              <a:chOff x="6933958" y="5311726"/>
              <a:chExt cx="3509442" cy="307777"/>
            </a:xfrm>
          </p:grpSpPr>
          <p:sp>
            <p:nvSpPr>
              <p:cNvPr id="28" name="椭圆 27">
                <a:extLst>
                  <a:ext uri="{FF2B5EF4-FFF2-40B4-BE49-F238E27FC236}">
                    <a16:creationId xmlns:a16="http://schemas.microsoft.com/office/drawing/2014/main" id="{8BBA9BC8-00B5-4895-879C-BC066FC10B16}"/>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文本框 28">
                <a:extLst>
                  <a:ext uri="{FF2B5EF4-FFF2-40B4-BE49-F238E27FC236}">
                    <a16:creationId xmlns:a16="http://schemas.microsoft.com/office/drawing/2014/main" id="{A952F83D-78FC-436F-B9EF-0FBAC15C6DE1}"/>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25" name="组合 24">
              <a:extLst>
                <a:ext uri="{FF2B5EF4-FFF2-40B4-BE49-F238E27FC236}">
                  <a16:creationId xmlns:a16="http://schemas.microsoft.com/office/drawing/2014/main" id="{6FE024E4-D390-4BA4-A602-5C0EC7CD7BB1}"/>
                </a:ext>
              </a:extLst>
            </p:cNvPr>
            <p:cNvGrpSpPr/>
            <p:nvPr/>
          </p:nvGrpSpPr>
          <p:grpSpPr>
            <a:xfrm>
              <a:off x="6933958" y="5791512"/>
              <a:ext cx="3620049" cy="307777"/>
              <a:chOff x="6933958" y="5311726"/>
              <a:chExt cx="3620049" cy="307777"/>
            </a:xfrm>
          </p:grpSpPr>
          <p:sp>
            <p:nvSpPr>
              <p:cNvPr id="26" name="椭圆 25">
                <a:extLst>
                  <a:ext uri="{FF2B5EF4-FFF2-40B4-BE49-F238E27FC236}">
                    <a16:creationId xmlns:a16="http://schemas.microsoft.com/office/drawing/2014/main" id="{87EA5151-5C86-4674-90FE-8C72AD2DEC84}"/>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文本框 26">
                <a:extLst>
                  <a:ext uri="{FF2B5EF4-FFF2-40B4-BE49-F238E27FC236}">
                    <a16:creationId xmlns:a16="http://schemas.microsoft.com/office/drawing/2014/main" id="{991AF8A5-0B20-4C65-9A7F-95B1ECF20162}"/>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
        <p:nvSpPr>
          <p:cNvPr id="33" name="文本框 23">
            <a:extLst>
              <a:ext uri="{FF2B5EF4-FFF2-40B4-BE49-F238E27FC236}">
                <a16:creationId xmlns:a16="http://schemas.microsoft.com/office/drawing/2014/main" id="{79774D33-D4E9-47A3-9832-BC7EAF7B0856}"/>
              </a:ext>
            </a:extLst>
          </p:cNvPr>
          <p:cNvSpPr txBox="1"/>
          <p:nvPr/>
        </p:nvSpPr>
        <p:spPr>
          <a:xfrm>
            <a:off x="6585307" y="1434476"/>
            <a:ext cx="4431035" cy="707886"/>
          </a:xfrm>
          <a:prstGeom prst="rect">
            <a:avLst/>
          </a:prstGeom>
          <a:noFill/>
        </p:spPr>
        <p:txBody>
          <a:bodyPr wrap="square" rtlCol="0">
            <a:spAutoFit/>
          </a:bodyPr>
          <a:lstStyle/>
          <a:p>
            <a:r>
              <a:rPr lang="en-US" sz="2000" dirty="0"/>
              <a:t>1. </a:t>
            </a:r>
            <a:r>
              <a:rPr lang="en-US" sz="2000" dirty="0" err="1"/>
              <a:t>RequestNode</a:t>
            </a:r>
            <a:r>
              <a:rPr lang="en-US" sz="2000" dirty="0"/>
              <a:t> asks the Manager for the page copy and access</a:t>
            </a:r>
          </a:p>
        </p:txBody>
      </p:sp>
      <p:sp>
        <p:nvSpPr>
          <p:cNvPr id="34" name="文本框 22">
            <a:extLst>
              <a:ext uri="{FF2B5EF4-FFF2-40B4-BE49-F238E27FC236}">
                <a16:creationId xmlns:a16="http://schemas.microsoft.com/office/drawing/2014/main" id="{90847B7F-5FA0-41DF-8B81-4753BF16C847}"/>
              </a:ext>
            </a:extLst>
          </p:cNvPr>
          <p:cNvSpPr txBox="1"/>
          <p:nvPr/>
        </p:nvSpPr>
        <p:spPr>
          <a:xfrm>
            <a:off x="4254492" y="5450371"/>
            <a:ext cx="2330815" cy="369332"/>
          </a:xfrm>
          <a:prstGeom prst="rect">
            <a:avLst/>
          </a:prstGeom>
          <a:noFill/>
        </p:spPr>
        <p:txBody>
          <a:bodyPr wrap="square" rtlCol="0">
            <a:spAutoFit/>
          </a:bodyPr>
          <a:lstStyle/>
          <a:p>
            <a:r>
              <a:rPr lang="en-US" dirty="0"/>
              <a:t>Read fault happens</a:t>
            </a:r>
          </a:p>
        </p:txBody>
      </p:sp>
      <p:sp>
        <p:nvSpPr>
          <p:cNvPr id="12" name="文本框 30">
            <a:extLst>
              <a:ext uri="{FF2B5EF4-FFF2-40B4-BE49-F238E27FC236}">
                <a16:creationId xmlns:a16="http://schemas.microsoft.com/office/drawing/2014/main" id="{91F85EF4-0EC3-4A2E-AE4B-CD106DB5B8A4}"/>
              </a:ext>
            </a:extLst>
          </p:cNvPr>
          <p:cNvSpPr txBox="1"/>
          <p:nvPr/>
        </p:nvSpPr>
        <p:spPr>
          <a:xfrm>
            <a:off x="7820867" y="5641097"/>
            <a:ext cx="1845377" cy="307777"/>
          </a:xfrm>
          <a:prstGeom prst="rect">
            <a:avLst/>
          </a:prstGeom>
          <a:noFill/>
        </p:spPr>
        <p:txBody>
          <a:bodyPr wrap="none" rtlCol="0">
            <a:spAutoFit/>
          </a:bodyPr>
          <a:lstStyle/>
          <a:p>
            <a:r>
              <a:rPr lang="en-US" sz="1400" dirty="0"/>
              <a:t>Centralized manager</a:t>
            </a:r>
          </a:p>
        </p:txBody>
      </p:sp>
      <p:sp>
        <p:nvSpPr>
          <p:cNvPr id="13" name="椭圆 29">
            <a:extLst>
              <a:ext uri="{FF2B5EF4-FFF2-40B4-BE49-F238E27FC236}">
                <a16:creationId xmlns:a16="http://schemas.microsoft.com/office/drawing/2014/main" id="{090ACA5D-E751-4046-959F-E0562FA819CF}"/>
              </a:ext>
            </a:extLst>
          </p:cNvPr>
          <p:cNvSpPr/>
          <p:nvPr/>
        </p:nvSpPr>
        <p:spPr>
          <a:xfrm>
            <a:off x="7598733" y="5648197"/>
            <a:ext cx="246142" cy="263105"/>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a:t>
            </a:r>
          </a:p>
        </p:txBody>
      </p:sp>
      <p:cxnSp>
        <p:nvCxnSpPr>
          <p:cNvPr id="37" name="连接符: 曲线 29">
            <a:extLst>
              <a:ext uri="{FF2B5EF4-FFF2-40B4-BE49-F238E27FC236}">
                <a16:creationId xmlns:a16="http://schemas.microsoft.com/office/drawing/2014/main" id="{EB321B84-B787-4B56-94C9-053C6B9306FB}"/>
              </a:ext>
            </a:extLst>
          </p:cNvPr>
          <p:cNvCxnSpPr>
            <a:cxnSpLocks/>
            <a:stCxn id="11" idx="0"/>
            <a:endCxn id="10" idx="6"/>
          </p:cNvCxnSpPr>
          <p:nvPr/>
        </p:nvCxnSpPr>
        <p:spPr>
          <a:xfrm rot="16200000" flipV="1">
            <a:off x="3039468" y="3855350"/>
            <a:ext cx="1339734" cy="902653"/>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8" name="文本框 23">
            <a:extLst>
              <a:ext uri="{FF2B5EF4-FFF2-40B4-BE49-F238E27FC236}">
                <a16:creationId xmlns:a16="http://schemas.microsoft.com/office/drawing/2014/main" id="{D0610D6A-AEF4-46DF-8FDC-09BAD80AC176}"/>
              </a:ext>
            </a:extLst>
          </p:cNvPr>
          <p:cNvSpPr txBox="1"/>
          <p:nvPr/>
        </p:nvSpPr>
        <p:spPr>
          <a:xfrm>
            <a:off x="6591719" y="2252092"/>
            <a:ext cx="4431036" cy="707886"/>
          </a:xfrm>
          <a:prstGeom prst="rect">
            <a:avLst/>
          </a:prstGeom>
          <a:noFill/>
        </p:spPr>
        <p:txBody>
          <a:bodyPr wrap="square" rtlCol="0">
            <a:spAutoFit/>
          </a:bodyPr>
          <a:lstStyle/>
          <a:p>
            <a:r>
              <a:rPr lang="en-US" sz="2000" dirty="0"/>
              <a:t>2. Manager adds </a:t>
            </a:r>
            <a:r>
              <a:rPr lang="en-US" sz="2000" dirty="0" err="1"/>
              <a:t>RequestNode</a:t>
            </a:r>
            <a:r>
              <a:rPr lang="en-US" sz="2000" dirty="0"/>
              <a:t> to the </a:t>
            </a:r>
            <a:r>
              <a:rPr lang="en-US" sz="2000" i="1" dirty="0">
                <a:latin typeface="Times New Roman" panose="02020603050405020304" pitchFamily="18" charset="0"/>
                <a:cs typeface="Times New Roman" panose="02020603050405020304" pitchFamily="18" charset="0"/>
              </a:rPr>
              <a:t>copy set</a:t>
            </a:r>
            <a:r>
              <a:rPr lang="en-US" sz="2000" i="1" dirty="0">
                <a:latin typeface="Arial" panose="020B0604020202020204" pitchFamily="34" charset="0"/>
                <a:cs typeface="Arial" panose="020B0604020202020204" pitchFamily="34" charset="0"/>
              </a:rPr>
              <a:t> </a:t>
            </a:r>
            <a:r>
              <a:rPr lang="en-US" sz="2000" dirty="0"/>
              <a:t>of the owner</a:t>
            </a:r>
          </a:p>
        </p:txBody>
      </p:sp>
      <p:cxnSp>
        <p:nvCxnSpPr>
          <p:cNvPr id="39" name="连接符: 曲线 29">
            <a:extLst>
              <a:ext uri="{FF2B5EF4-FFF2-40B4-BE49-F238E27FC236}">
                <a16:creationId xmlns:a16="http://schemas.microsoft.com/office/drawing/2014/main" id="{D41A2693-C637-4BEC-978E-04ECAF47825D}"/>
              </a:ext>
            </a:extLst>
          </p:cNvPr>
          <p:cNvCxnSpPr>
            <a:cxnSpLocks/>
            <a:endCxn id="8" idx="2"/>
          </p:cNvCxnSpPr>
          <p:nvPr/>
        </p:nvCxnSpPr>
        <p:spPr>
          <a:xfrm rot="5400000" flipH="1" flipV="1">
            <a:off x="2917409" y="2151248"/>
            <a:ext cx="1102822" cy="909575"/>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1" name="文本框 23">
            <a:extLst>
              <a:ext uri="{FF2B5EF4-FFF2-40B4-BE49-F238E27FC236}">
                <a16:creationId xmlns:a16="http://schemas.microsoft.com/office/drawing/2014/main" id="{611D301B-E3BD-4C8C-95CA-A4AE93B1656E}"/>
              </a:ext>
            </a:extLst>
          </p:cNvPr>
          <p:cNvSpPr txBox="1"/>
          <p:nvPr/>
        </p:nvSpPr>
        <p:spPr>
          <a:xfrm>
            <a:off x="6591719" y="3197329"/>
            <a:ext cx="4303672" cy="707886"/>
          </a:xfrm>
          <a:prstGeom prst="rect">
            <a:avLst/>
          </a:prstGeom>
          <a:noFill/>
        </p:spPr>
        <p:txBody>
          <a:bodyPr wrap="square" rtlCol="0">
            <a:spAutoFit/>
          </a:bodyPr>
          <a:lstStyle/>
          <a:p>
            <a:r>
              <a:rPr lang="en-US" sz="2000" dirty="0"/>
              <a:t>3. Manager asks Owner to send a copy of the page to </a:t>
            </a:r>
            <a:r>
              <a:rPr lang="en-US" sz="2000" dirty="0" err="1"/>
              <a:t>RequstNode</a:t>
            </a:r>
            <a:endParaRPr lang="en-US" sz="2000" dirty="0"/>
          </a:p>
        </p:txBody>
      </p:sp>
      <p:sp>
        <p:nvSpPr>
          <p:cNvPr id="42" name="文本框 23">
            <a:extLst>
              <a:ext uri="{FF2B5EF4-FFF2-40B4-BE49-F238E27FC236}">
                <a16:creationId xmlns:a16="http://schemas.microsoft.com/office/drawing/2014/main" id="{6C241B7B-DA0C-472B-88E6-D8BD9464D556}"/>
              </a:ext>
            </a:extLst>
          </p:cNvPr>
          <p:cNvSpPr txBox="1"/>
          <p:nvPr/>
        </p:nvSpPr>
        <p:spPr>
          <a:xfrm>
            <a:off x="6591719" y="4117556"/>
            <a:ext cx="4303672" cy="400110"/>
          </a:xfrm>
          <a:prstGeom prst="rect">
            <a:avLst/>
          </a:prstGeom>
          <a:noFill/>
        </p:spPr>
        <p:txBody>
          <a:bodyPr wrap="square" rtlCol="0">
            <a:spAutoFit/>
          </a:bodyPr>
          <a:lstStyle/>
          <a:p>
            <a:r>
              <a:rPr lang="en-US" sz="2000" dirty="0"/>
              <a:t>4. Owner send the page copy</a:t>
            </a:r>
          </a:p>
        </p:txBody>
      </p:sp>
      <p:grpSp>
        <p:nvGrpSpPr>
          <p:cNvPr id="43" name="组合 52">
            <a:extLst>
              <a:ext uri="{FF2B5EF4-FFF2-40B4-BE49-F238E27FC236}">
                <a16:creationId xmlns:a16="http://schemas.microsoft.com/office/drawing/2014/main" id="{5F804B1C-196E-4C48-8362-5CD83CD9774F}"/>
              </a:ext>
            </a:extLst>
          </p:cNvPr>
          <p:cNvGrpSpPr/>
          <p:nvPr/>
        </p:nvGrpSpPr>
        <p:grpSpPr>
          <a:xfrm rot="2507745">
            <a:off x="3671003" y="2465532"/>
            <a:ext cx="1031051" cy="2530375"/>
            <a:chOff x="2299331" y="4888984"/>
            <a:chExt cx="1281693" cy="1441459"/>
          </a:xfrm>
        </p:grpSpPr>
        <p:sp>
          <p:nvSpPr>
            <p:cNvPr id="44" name="箭头: 下 53">
              <a:extLst>
                <a:ext uri="{FF2B5EF4-FFF2-40B4-BE49-F238E27FC236}">
                  <a16:creationId xmlns:a16="http://schemas.microsoft.com/office/drawing/2014/main" id="{5E4D6248-A34B-4BA0-8604-6FDF90B80764}"/>
                </a:ext>
              </a:extLst>
            </p:cNvPr>
            <p:cNvSpPr/>
            <p:nvPr/>
          </p:nvSpPr>
          <p:spPr>
            <a:xfrm rot="19057483">
              <a:off x="2704995" y="4888984"/>
              <a:ext cx="308233" cy="1441459"/>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文本框 54">
              <a:extLst>
                <a:ext uri="{FF2B5EF4-FFF2-40B4-BE49-F238E27FC236}">
                  <a16:creationId xmlns:a16="http://schemas.microsoft.com/office/drawing/2014/main" id="{3038DC4D-125E-40F9-8583-729727F798DF}"/>
                </a:ext>
              </a:extLst>
            </p:cNvPr>
            <p:cNvSpPr txBox="1"/>
            <p:nvPr/>
          </p:nvSpPr>
          <p:spPr>
            <a:xfrm rot="2632662">
              <a:off x="2299331" y="5368616"/>
              <a:ext cx="1281693" cy="175329"/>
            </a:xfrm>
            <a:prstGeom prst="rect">
              <a:avLst/>
            </a:prstGeom>
            <a:noFill/>
          </p:spPr>
          <p:txBody>
            <a:bodyPr wrap="none" rtlCol="0">
              <a:spAutoFit/>
            </a:bodyPr>
            <a:lstStyle/>
            <a:p>
              <a:r>
                <a:rPr lang="en-US" sz="1400" dirty="0"/>
                <a:t>Page copy</a:t>
              </a:r>
            </a:p>
          </p:txBody>
        </p:sp>
      </p:grpSp>
      <p:sp>
        <p:nvSpPr>
          <p:cNvPr id="47" name="椭圆 8">
            <a:extLst>
              <a:ext uri="{FF2B5EF4-FFF2-40B4-BE49-F238E27FC236}">
                <a16:creationId xmlns:a16="http://schemas.microsoft.com/office/drawing/2014/main" id="{7FB976A7-1373-4C59-974B-70D8102509E1}"/>
              </a:ext>
            </a:extLst>
          </p:cNvPr>
          <p:cNvSpPr/>
          <p:nvPr/>
        </p:nvSpPr>
        <p:spPr>
          <a:xfrm>
            <a:off x="3923607" y="4979472"/>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文本框 23">
            <a:extLst>
              <a:ext uri="{FF2B5EF4-FFF2-40B4-BE49-F238E27FC236}">
                <a16:creationId xmlns:a16="http://schemas.microsoft.com/office/drawing/2014/main" id="{056C503E-673F-492D-B8A0-99D910EE3B2A}"/>
              </a:ext>
            </a:extLst>
          </p:cNvPr>
          <p:cNvSpPr txBox="1"/>
          <p:nvPr/>
        </p:nvSpPr>
        <p:spPr>
          <a:xfrm>
            <a:off x="6591719" y="4771682"/>
            <a:ext cx="4424622" cy="707886"/>
          </a:xfrm>
          <a:prstGeom prst="rect">
            <a:avLst/>
          </a:prstGeom>
          <a:noFill/>
        </p:spPr>
        <p:txBody>
          <a:bodyPr wrap="square" rtlCol="0">
            <a:spAutoFit/>
          </a:bodyPr>
          <a:lstStyle/>
          <a:p>
            <a:r>
              <a:rPr lang="en-US" sz="2000" dirty="0"/>
              <a:t>5. </a:t>
            </a:r>
            <a:r>
              <a:rPr lang="en-US" sz="2000" dirty="0" err="1"/>
              <a:t>RequestNode</a:t>
            </a:r>
            <a:r>
              <a:rPr lang="en-US" sz="2000" dirty="0"/>
              <a:t> sends confirmation message to Manager</a:t>
            </a:r>
          </a:p>
        </p:txBody>
      </p:sp>
      <p:grpSp>
        <p:nvGrpSpPr>
          <p:cNvPr id="57" name="Group 56">
            <a:extLst>
              <a:ext uri="{FF2B5EF4-FFF2-40B4-BE49-F238E27FC236}">
                <a16:creationId xmlns:a16="http://schemas.microsoft.com/office/drawing/2014/main" id="{7E704FB3-3FD7-47E1-8A46-6635AE9FE713}"/>
              </a:ext>
            </a:extLst>
          </p:cNvPr>
          <p:cNvGrpSpPr/>
          <p:nvPr/>
        </p:nvGrpSpPr>
        <p:grpSpPr>
          <a:xfrm>
            <a:off x="3113011" y="4210733"/>
            <a:ext cx="806535" cy="742901"/>
            <a:chOff x="3113011" y="4210733"/>
            <a:chExt cx="806535" cy="742901"/>
          </a:xfrm>
        </p:grpSpPr>
        <p:cxnSp>
          <p:nvCxnSpPr>
            <p:cNvPr id="52" name="Straight Arrow Connector 51">
              <a:extLst>
                <a:ext uri="{FF2B5EF4-FFF2-40B4-BE49-F238E27FC236}">
                  <a16:creationId xmlns:a16="http://schemas.microsoft.com/office/drawing/2014/main" id="{0CF877EE-D886-4F74-9FD1-22F6F09C2790}"/>
                </a:ext>
              </a:extLst>
            </p:cNvPr>
            <p:cNvCxnSpPr>
              <a:cxnSpLocks/>
            </p:cNvCxnSpPr>
            <p:nvPr/>
          </p:nvCxnSpPr>
          <p:spPr>
            <a:xfrm flipH="1" flipV="1">
              <a:off x="3113011" y="4210733"/>
              <a:ext cx="806535" cy="74290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55" name="Graphic 54" descr="Thumbs up sign">
              <a:extLst>
                <a:ext uri="{FF2B5EF4-FFF2-40B4-BE49-F238E27FC236}">
                  <a16:creationId xmlns:a16="http://schemas.microsoft.com/office/drawing/2014/main" id="{F495E60D-F6B3-40DA-B8BA-5B89737B0C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73205" y="4336425"/>
              <a:ext cx="398069" cy="398069"/>
            </a:xfrm>
            <a:prstGeom prst="rect">
              <a:avLst/>
            </a:prstGeom>
          </p:spPr>
        </p:pic>
      </p:grpSp>
      <p:sp>
        <p:nvSpPr>
          <p:cNvPr id="58" name="TextBox 57">
            <a:extLst>
              <a:ext uri="{FF2B5EF4-FFF2-40B4-BE49-F238E27FC236}">
                <a16:creationId xmlns:a16="http://schemas.microsoft.com/office/drawing/2014/main" id="{CD20DB61-A4F9-4814-9798-861C149EEEC4}"/>
              </a:ext>
            </a:extLst>
          </p:cNvPr>
          <p:cNvSpPr txBox="1"/>
          <p:nvPr/>
        </p:nvSpPr>
        <p:spPr>
          <a:xfrm>
            <a:off x="60466" y="6390208"/>
            <a:ext cx="5856090" cy="369332"/>
          </a:xfrm>
          <a:prstGeom prst="rect">
            <a:avLst/>
          </a:prstGeom>
          <a:noFill/>
        </p:spPr>
        <p:txBody>
          <a:bodyPr wrap="none" rtlCol="0">
            <a:spAutoFit/>
          </a:bodyPr>
          <a:lstStyle/>
          <a:p>
            <a:r>
              <a:rPr lang="en-US" dirty="0"/>
              <a:t>A </a:t>
            </a:r>
            <a:r>
              <a:rPr lang="en-US" altLang="zh-CN" dirty="0"/>
              <a:t>total of 4 messages for </a:t>
            </a:r>
            <a:r>
              <a:rPr lang="en-US" altLang="zh-CN" dirty="0" err="1"/>
              <a:t>NormalNode</a:t>
            </a:r>
            <a:r>
              <a:rPr lang="en-US" altLang="zh-CN" dirty="0"/>
              <a:t>, 2 for Manager</a:t>
            </a:r>
            <a:endParaRPr lang="en-US" dirty="0"/>
          </a:p>
        </p:txBody>
      </p:sp>
    </p:spTree>
    <p:extLst>
      <p:ext uri="{BB962C8B-B14F-4D97-AF65-F5344CB8AC3E}">
        <p14:creationId xmlns:p14="http://schemas.microsoft.com/office/powerpoint/2010/main" val="207505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3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39"/>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7"/>
                                        </p:tgtEl>
                                        <p:attrNameLst>
                                          <p:attrName>style.visibility</p:attrName>
                                        </p:attrNameLst>
                                      </p:cBhvr>
                                      <p:to>
                                        <p:strVal val="visible"/>
                                      </p:to>
                                    </p:set>
                                  </p:childTnLst>
                                </p:cTn>
                              </p:par>
                              <p:par>
                                <p:cTn id="41" presetID="1" presetClass="exit" presetSubtype="0" fill="hold" nodeType="withEffect">
                                  <p:stCondLst>
                                    <p:cond delay="0"/>
                                  </p:stCondLst>
                                  <p:childTnLst>
                                    <p:set>
                                      <p:cBhvr>
                                        <p:cTn id="42"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8" grpId="0"/>
      <p:bldP spid="41" grpId="0"/>
      <p:bldP spid="42" grpId="0"/>
      <p:bldP spid="47" grpId="0" animBg="1"/>
      <p:bldP spid="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33E223D0-F54C-45C4-AD25-93E92E4050BD}"/>
              </a:ext>
            </a:extLst>
          </p:cNvPr>
          <p:cNvSpPr>
            <a:spLocks noGrp="1"/>
          </p:cNvSpPr>
          <p:nvPr>
            <p:ph type="title"/>
          </p:nvPr>
        </p:nvSpPr>
        <p:spPr>
          <a:xfrm>
            <a:off x="550341" y="403711"/>
            <a:ext cx="10400688" cy="966867"/>
          </a:xfrm>
        </p:spPr>
        <p:txBody>
          <a:bodyPr>
            <a:normAutofit/>
          </a:bodyPr>
          <a:lstStyle/>
          <a:p>
            <a:r>
              <a:rPr lang="en-US" dirty="0"/>
              <a:t>Monitor-like Centralized Algorithm: </a:t>
            </a:r>
            <a:r>
              <a:rPr lang="en-US" sz="3100" dirty="0"/>
              <a:t>Write Fault</a:t>
            </a:r>
            <a:endParaRPr lang="en-US" dirty="0"/>
          </a:p>
        </p:txBody>
      </p:sp>
      <p:grpSp>
        <p:nvGrpSpPr>
          <p:cNvPr id="4" name="组合 3">
            <a:extLst>
              <a:ext uri="{FF2B5EF4-FFF2-40B4-BE49-F238E27FC236}">
                <a16:creationId xmlns:a16="http://schemas.microsoft.com/office/drawing/2014/main" id="{72F7A908-2331-45D2-BDAC-F8132711E7C7}"/>
              </a:ext>
            </a:extLst>
          </p:cNvPr>
          <p:cNvGrpSpPr/>
          <p:nvPr/>
        </p:nvGrpSpPr>
        <p:grpSpPr>
          <a:xfrm>
            <a:off x="462263" y="1817711"/>
            <a:ext cx="4533689" cy="3632659"/>
            <a:chOff x="462263" y="1817711"/>
            <a:chExt cx="4533689" cy="3632659"/>
          </a:xfrm>
        </p:grpSpPr>
        <p:sp>
          <p:nvSpPr>
            <p:cNvPr id="5" name="椭圆 4">
              <a:extLst>
                <a:ext uri="{FF2B5EF4-FFF2-40B4-BE49-F238E27FC236}">
                  <a16:creationId xmlns:a16="http://schemas.microsoft.com/office/drawing/2014/main" id="{B654D1DE-DA1F-45DD-B9B9-B4D282F5806E}"/>
                </a:ext>
              </a:extLst>
            </p:cNvPr>
            <p:cNvSpPr/>
            <p:nvPr/>
          </p:nvSpPr>
          <p:spPr>
            <a:xfrm>
              <a:off x="1070718" y="1817712"/>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椭圆 5">
              <a:extLst>
                <a:ext uri="{FF2B5EF4-FFF2-40B4-BE49-F238E27FC236}">
                  <a16:creationId xmlns:a16="http://schemas.microsoft.com/office/drawing/2014/main" id="{06F9F234-A159-4F79-8DF7-4E8B5652A652}"/>
                </a:ext>
              </a:extLst>
            </p:cNvPr>
            <p:cNvSpPr/>
            <p:nvPr/>
          </p:nvSpPr>
          <p:spPr>
            <a:xfrm>
              <a:off x="4522127" y="339989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a:extLst>
                <a:ext uri="{FF2B5EF4-FFF2-40B4-BE49-F238E27FC236}">
                  <a16:creationId xmlns:a16="http://schemas.microsoft.com/office/drawing/2014/main" id="{AF3C29DD-AACB-461A-8837-3DABAC4A176A}"/>
                </a:ext>
              </a:extLst>
            </p:cNvPr>
            <p:cNvSpPr/>
            <p:nvPr/>
          </p:nvSpPr>
          <p:spPr>
            <a:xfrm>
              <a:off x="462263" y="3399899"/>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椭圆 7">
              <a:extLst>
                <a:ext uri="{FF2B5EF4-FFF2-40B4-BE49-F238E27FC236}">
                  <a16:creationId xmlns:a16="http://schemas.microsoft.com/office/drawing/2014/main" id="{66839FC8-7DFF-4809-A384-4B1CAB7CDB19}"/>
                </a:ext>
              </a:extLst>
            </p:cNvPr>
            <p:cNvSpPr/>
            <p:nvPr/>
          </p:nvSpPr>
          <p:spPr>
            <a:xfrm>
              <a:off x="3923608" y="1817711"/>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8E0D90F3-EC92-4B41-B9FE-604FEAFF8A9F}"/>
                </a:ext>
              </a:extLst>
            </p:cNvPr>
            <p:cNvSpPr/>
            <p:nvPr/>
          </p:nvSpPr>
          <p:spPr>
            <a:xfrm>
              <a:off x="1070718" y="497654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A5E011FA-920B-4E83-986F-E8AFD395DC11}"/>
                </a:ext>
              </a:extLst>
            </p:cNvPr>
            <p:cNvSpPr/>
            <p:nvPr/>
          </p:nvSpPr>
          <p:spPr>
            <a:xfrm>
              <a:off x="2200206" y="3107909"/>
              <a:ext cx="1057802" cy="1057802"/>
            </a:xfrm>
            <a:prstGeom prst="ellipse">
              <a:avLst/>
            </a:prstGeom>
            <a:solidFill>
              <a:schemeClr val="tx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M</a:t>
              </a:r>
            </a:p>
          </p:txBody>
        </p:sp>
        <p:sp>
          <p:nvSpPr>
            <p:cNvPr id="11" name="椭圆 10">
              <a:extLst>
                <a:ext uri="{FF2B5EF4-FFF2-40B4-BE49-F238E27FC236}">
                  <a16:creationId xmlns:a16="http://schemas.microsoft.com/office/drawing/2014/main" id="{700079AE-00BF-4930-BCA5-AEE27B21690A}"/>
                </a:ext>
              </a:extLst>
            </p:cNvPr>
            <p:cNvSpPr/>
            <p:nvPr/>
          </p:nvSpPr>
          <p:spPr>
            <a:xfrm>
              <a:off x="3923748" y="4976544"/>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组合 21">
            <a:extLst>
              <a:ext uri="{FF2B5EF4-FFF2-40B4-BE49-F238E27FC236}">
                <a16:creationId xmlns:a16="http://schemas.microsoft.com/office/drawing/2014/main" id="{57D84D13-90E9-4C3A-A6D2-B2EECD46B7EF}"/>
              </a:ext>
            </a:extLst>
          </p:cNvPr>
          <p:cNvGrpSpPr/>
          <p:nvPr/>
        </p:nvGrpSpPr>
        <p:grpSpPr>
          <a:xfrm>
            <a:off x="7648849" y="5897526"/>
            <a:ext cx="3620049" cy="841843"/>
            <a:chOff x="6933958" y="5311726"/>
            <a:chExt cx="3620049" cy="787563"/>
          </a:xfrm>
        </p:grpSpPr>
        <p:grpSp>
          <p:nvGrpSpPr>
            <p:cNvPr id="23" name="组合 22">
              <a:extLst>
                <a:ext uri="{FF2B5EF4-FFF2-40B4-BE49-F238E27FC236}">
                  <a16:creationId xmlns:a16="http://schemas.microsoft.com/office/drawing/2014/main" id="{62FE0D91-328C-42E8-891C-81FB442BEC16}"/>
                </a:ext>
              </a:extLst>
            </p:cNvPr>
            <p:cNvGrpSpPr/>
            <p:nvPr/>
          </p:nvGrpSpPr>
          <p:grpSpPr>
            <a:xfrm>
              <a:off x="6933958" y="5311726"/>
              <a:ext cx="3142354" cy="287932"/>
              <a:chOff x="6933958" y="5311726"/>
              <a:chExt cx="3142354" cy="287932"/>
            </a:xfrm>
          </p:grpSpPr>
          <p:sp>
            <p:nvSpPr>
              <p:cNvPr id="30" name="椭圆 29">
                <a:extLst>
                  <a:ext uri="{FF2B5EF4-FFF2-40B4-BE49-F238E27FC236}">
                    <a16:creationId xmlns:a16="http://schemas.microsoft.com/office/drawing/2014/main" id="{C94FAB4A-20F7-45D8-A05E-D9355CB8A924}"/>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文本框 30">
                <a:extLst>
                  <a:ext uri="{FF2B5EF4-FFF2-40B4-BE49-F238E27FC236}">
                    <a16:creationId xmlns:a16="http://schemas.microsoft.com/office/drawing/2014/main" id="{1DD6EA12-8B21-48AD-B277-11CA6777C304}"/>
                  </a:ext>
                </a:extLst>
              </p:cNvPr>
              <p:cNvSpPr txBox="1"/>
              <p:nvPr/>
            </p:nvSpPr>
            <p:spPr>
              <a:xfrm>
                <a:off x="7035095" y="5311726"/>
                <a:ext cx="3041217" cy="287932"/>
              </a:xfrm>
              <a:prstGeom prst="rect">
                <a:avLst/>
              </a:prstGeom>
              <a:noFill/>
            </p:spPr>
            <p:txBody>
              <a:bodyPr wrap="none" rtlCol="0">
                <a:spAutoFit/>
              </a:bodyPr>
              <a:lstStyle/>
              <a:p>
                <a:r>
                  <a:rPr lang="en-US" sz="1400" dirty="0"/>
                  <a:t>Processor with write access to page</a:t>
                </a:r>
              </a:p>
            </p:txBody>
          </p:sp>
        </p:grpSp>
        <p:grpSp>
          <p:nvGrpSpPr>
            <p:cNvPr id="24" name="组合 23">
              <a:extLst>
                <a:ext uri="{FF2B5EF4-FFF2-40B4-BE49-F238E27FC236}">
                  <a16:creationId xmlns:a16="http://schemas.microsoft.com/office/drawing/2014/main" id="{F04F07C1-825E-4D25-B24D-3FC3131C7451}"/>
                </a:ext>
              </a:extLst>
            </p:cNvPr>
            <p:cNvGrpSpPr/>
            <p:nvPr/>
          </p:nvGrpSpPr>
          <p:grpSpPr>
            <a:xfrm>
              <a:off x="6933958" y="5551618"/>
              <a:ext cx="3509442" cy="307777"/>
              <a:chOff x="6933958" y="5311726"/>
              <a:chExt cx="3509442" cy="307777"/>
            </a:xfrm>
          </p:grpSpPr>
          <p:sp>
            <p:nvSpPr>
              <p:cNvPr id="28" name="椭圆 27">
                <a:extLst>
                  <a:ext uri="{FF2B5EF4-FFF2-40B4-BE49-F238E27FC236}">
                    <a16:creationId xmlns:a16="http://schemas.microsoft.com/office/drawing/2014/main" id="{8BBA9BC8-00B5-4895-879C-BC066FC10B16}"/>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文本框 28">
                <a:extLst>
                  <a:ext uri="{FF2B5EF4-FFF2-40B4-BE49-F238E27FC236}">
                    <a16:creationId xmlns:a16="http://schemas.microsoft.com/office/drawing/2014/main" id="{A952F83D-78FC-436F-B9EF-0FBAC15C6DE1}"/>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25" name="组合 24">
              <a:extLst>
                <a:ext uri="{FF2B5EF4-FFF2-40B4-BE49-F238E27FC236}">
                  <a16:creationId xmlns:a16="http://schemas.microsoft.com/office/drawing/2014/main" id="{6FE024E4-D390-4BA4-A602-5C0EC7CD7BB1}"/>
                </a:ext>
              </a:extLst>
            </p:cNvPr>
            <p:cNvGrpSpPr/>
            <p:nvPr/>
          </p:nvGrpSpPr>
          <p:grpSpPr>
            <a:xfrm>
              <a:off x="6933958" y="5791512"/>
              <a:ext cx="3620049" cy="307777"/>
              <a:chOff x="6933958" y="5311726"/>
              <a:chExt cx="3620049" cy="307777"/>
            </a:xfrm>
          </p:grpSpPr>
          <p:sp>
            <p:nvSpPr>
              <p:cNvPr id="26" name="椭圆 25">
                <a:extLst>
                  <a:ext uri="{FF2B5EF4-FFF2-40B4-BE49-F238E27FC236}">
                    <a16:creationId xmlns:a16="http://schemas.microsoft.com/office/drawing/2014/main" id="{87EA5151-5C86-4674-90FE-8C72AD2DEC84}"/>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文本框 26">
                <a:extLst>
                  <a:ext uri="{FF2B5EF4-FFF2-40B4-BE49-F238E27FC236}">
                    <a16:creationId xmlns:a16="http://schemas.microsoft.com/office/drawing/2014/main" id="{991AF8A5-0B20-4C65-9A7F-95B1ECF20162}"/>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
        <p:nvSpPr>
          <p:cNvPr id="33" name="文本框 23">
            <a:extLst>
              <a:ext uri="{FF2B5EF4-FFF2-40B4-BE49-F238E27FC236}">
                <a16:creationId xmlns:a16="http://schemas.microsoft.com/office/drawing/2014/main" id="{79774D33-D4E9-47A3-9832-BC7EAF7B0856}"/>
              </a:ext>
            </a:extLst>
          </p:cNvPr>
          <p:cNvSpPr txBox="1"/>
          <p:nvPr/>
        </p:nvSpPr>
        <p:spPr>
          <a:xfrm>
            <a:off x="6585307" y="1434476"/>
            <a:ext cx="4431035" cy="707886"/>
          </a:xfrm>
          <a:prstGeom prst="rect">
            <a:avLst/>
          </a:prstGeom>
          <a:noFill/>
        </p:spPr>
        <p:txBody>
          <a:bodyPr wrap="square" rtlCol="0">
            <a:spAutoFit/>
          </a:bodyPr>
          <a:lstStyle/>
          <a:p>
            <a:r>
              <a:rPr lang="en-US" sz="2000" dirty="0"/>
              <a:t>1. </a:t>
            </a:r>
            <a:r>
              <a:rPr lang="en-US" sz="2000" dirty="0" err="1"/>
              <a:t>RequestNode</a:t>
            </a:r>
            <a:r>
              <a:rPr lang="en-US" sz="2000" dirty="0"/>
              <a:t> asks the Manager for the page and access</a:t>
            </a:r>
          </a:p>
        </p:txBody>
      </p:sp>
      <p:sp>
        <p:nvSpPr>
          <p:cNvPr id="34" name="文本框 22">
            <a:extLst>
              <a:ext uri="{FF2B5EF4-FFF2-40B4-BE49-F238E27FC236}">
                <a16:creationId xmlns:a16="http://schemas.microsoft.com/office/drawing/2014/main" id="{90847B7F-5FA0-41DF-8B81-4753BF16C847}"/>
              </a:ext>
            </a:extLst>
          </p:cNvPr>
          <p:cNvSpPr txBox="1"/>
          <p:nvPr/>
        </p:nvSpPr>
        <p:spPr>
          <a:xfrm>
            <a:off x="4254492" y="5450371"/>
            <a:ext cx="2330815" cy="369332"/>
          </a:xfrm>
          <a:prstGeom prst="rect">
            <a:avLst/>
          </a:prstGeom>
          <a:noFill/>
        </p:spPr>
        <p:txBody>
          <a:bodyPr wrap="square" rtlCol="0">
            <a:spAutoFit/>
          </a:bodyPr>
          <a:lstStyle/>
          <a:p>
            <a:r>
              <a:rPr lang="en-US" dirty="0"/>
              <a:t>Write fault happens</a:t>
            </a:r>
          </a:p>
        </p:txBody>
      </p:sp>
      <p:sp>
        <p:nvSpPr>
          <p:cNvPr id="12" name="文本框 30">
            <a:extLst>
              <a:ext uri="{FF2B5EF4-FFF2-40B4-BE49-F238E27FC236}">
                <a16:creationId xmlns:a16="http://schemas.microsoft.com/office/drawing/2014/main" id="{91F85EF4-0EC3-4A2E-AE4B-CD106DB5B8A4}"/>
              </a:ext>
            </a:extLst>
          </p:cNvPr>
          <p:cNvSpPr txBox="1"/>
          <p:nvPr/>
        </p:nvSpPr>
        <p:spPr>
          <a:xfrm>
            <a:off x="7820867" y="5641097"/>
            <a:ext cx="1845377" cy="307777"/>
          </a:xfrm>
          <a:prstGeom prst="rect">
            <a:avLst/>
          </a:prstGeom>
          <a:noFill/>
        </p:spPr>
        <p:txBody>
          <a:bodyPr wrap="none" rtlCol="0">
            <a:spAutoFit/>
          </a:bodyPr>
          <a:lstStyle/>
          <a:p>
            <a:r>
              <a:rPr lang="en-US" sz="1400" dirty="0"/>
              <a:t>Centralized manager</a:t>
            </a:r>
          </a:p>
        </p:txBody>
      </p:sp>
      <p:sp>
        <p:nvSpPr>
          <p:cNvPr id="13" name="椭圆 29">
            <a:extLst>
              <a:ext uri="{FF2B5EF4-FFF2-40B4-BE49-F238E27FC236}">
                <a16:creationId xmlns:a16="http://schemas.microsoft.com/office/drawing/2014/main" id="{090ACA5D-E751-4046-959F-E0562FA819CF}"/>
              </a:ext>
            </a:extLst>
          </p:cNvPr>
          <p:cNvSpPr/>
          <p:nvPr/>
        </p:nvSpPr>
        <p:spPr>
          <a:xfrm>
            <a:off x="7598733" y="5648197"/>
            <a:ext cx="246142" cy="263105"/>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a:t>
            </a:r>
          </a:p>
        </p:txBody>
      </p:sp>
      <p:cxnSp>
        <p:nvCxnSpPr>
          <p:cNvPr id="37" name="连接符: 曲线 29">
            <a:extLst>
              <a:ext uri="{FF2B5EF4-FFF2-40B4-BE49-F238E27FC236}">
                <a16:creationId xmlns:a16="http://schemas.microsoft.com/office/drawing/2014/main" id="{EB321B84-B787-4B56-94C9-053C6B9306FB}"/>
              </a:ext>
            </a:extLst>
          </p:cNvPr>
          <p:cNvCxnSpPr>
            <a:cxnSpLocks/>
            <a:stCxn id="11" idx="0"/>
            <a:endCxn id="10" idx="6"/>
          </p:cNvCxnSpPr>
          <p:nvPr/>
        </p:nvCxnSpPr>
        <p:spPr>
          <a:xfrm rot="16200000" flipV="1">
            <a:off x="3039468" y="3855350"/>
            <a:ext cx="1339734" cy="902653"/>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8" name="文本框 23">
            <a:extLst>
              <a:ext uri="{FF2B5EF4-FFF2-40B4-BE49-F238E27FC236}">
                <a16:creationId xmlns:a16="http://schemas.microsoft.com/office/drawing/2014/main" id="{D0610D6A-AEF4-46DF-8FDC-09BAD80AC176}"/>
              </a:ext>
            </a:extLst>
          </p:cNvPr>
          <p:cNvSpPr txBox="1"/>
          <p:nvPr/>
        </p:nvSpPr>
        <p:spPr>
          <a:xfrm>
            <a:off x="6591719" y="2252092"/>
            <a:ext cx="4431036" cy="1015663"/>
          </a:xfrm>
          <a:prstGeom prst="rect">
            <a:avLst/>
          </a:prstGeom>
          <a:noFill/>
        </p:spPr>
        <p:txBody>
          <a:bodyPr wrap="square" rtlCol="0">
            <a:spAutoFit/>
          </a:bodyPr>
          <a:lstStyle/>
          <a:p>
            <a:r>
              <a:rPr lang="en-US" sz="2000" dirty="0"/>
              <a:t>2. Manager </a:t>
            </a:r>
            <a:r>
              <a:rPr lang="en-US" sz="2000" i="1" dirty="0">
                <a:latin typeface="Times New Roman" panose="02020603050405020304" pitchFamily="18" charset="0"/>
                <a:cs typeface="Times New Roman" panose="02020603050405020304" pitchFamily="18" charset="0"/>
              </a:rPr>
              <a:t>invalidates</a:t>
            </a:r>
            <a:r>
              <a:rPr lang="en-US" sz="2000" dirty="0"/>
              <a:t> every node in the </a:t>
            </a:r>
            <a:r>
              <a:rPr lang="en-US" sz="2000" i="1" dirty="0">
                <a:latin typeface="Times New Roman" panose="02020603050405020304" pitchFamily="18" charset="0"/>
                <a:cs typeface="Times New Roman" panose="02020603050405020304" pitchFamily="18" charset="0"/>
              </a:rPr>
              <a:t>copy set </a:t>
            </a:r>
            <a:r>
              <a:rPr lang="en-US" sz="2000" dirty="0"/>
              <a:t>of Owner and empty the </a:t>
            </a:r>
            <a:r>
              <a:rPr lang="en-US" sz="2000" i="1" dirty="0">
                <a:latin typeface="Times New Roman" panose="02020603050405020304" pitchFamily="18" charset="0"/>
                <a:cs typeface="Times New Roman" panose="02020603050405020304" pitchFamily="18" charset="0"/>
              </a:rPr>
              <a:t>copy set</a:t>
            </a:r>
            <a:r>
              <a:rPr lang="en-US" sz="2000" dirty="0"/>
              <a:t> </a:t>
            </a:r>
          </a:p>
        </p:txBody>
      </p:sp>
      <p:cxnSp>
        <p:nvCxnSpPr>
          <p:cNvPr id="39" name="连接符: 曲线 29">
            <a:extLst>
              <a:ext uri="{FF2B5EF4-FFF2-40B4-BE49-F238E27FC236}">
                <a16:creationId xmlns:a16="http://schemas.microsoft.com/office/drawing/2014/main" id="{D41A2693-C637-4BEC-978E-04ECAF47825D}"/>
              </a:ext>
            </a:extLst>
          </p:cNvPr>
          <p:cNvCxnSpPr>
            <a:cxnSpLocks/>
            <a:endCxn id="8" idx="2"/>
          </p:cNvCxnSpPr>
          <p:nvPr/>
        </p:nvCxnSpPr>
        <p:spPr>
          <a:xfrm rot="5400000" flipH="1" flipV="1">
            <a:off x="2917409" y="2151248"/>
            <a:ext cx="1102822" cy="909575"/>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1" name="文本框 23">
            <a:extLst>
              <a:ext uri="{FF2B5EF4-FFF2-40B4-BE49-F238E27FC236}">
                <a16:creationId xmlns:a16="http://schemas.microsoft.com/office/drawing/2014/main" id="{611D301B-E3BD-4C8C-95CA-A4AE93B1656E}"/>
              </a:ext>
            </a:extLst>
          </p:cNvPr>
          <p:cNvSpPr txBox="1"/>
          <p:nvPr/>
        </p:nvSpPr>
        <p:spPr>
          <a:xfrm>
            <a:off x="6591719" y="3296562"/>
            <a:ext cx="4303672" cy="707886"/>
          </a:xfrm>
          <a:prstGeom prst="rect">
            <a:avLst/>
          </a:prstGeom>
          <a:noFill/>
        </p:spPr>
        <p:txBody>
          <a:bodyPr wrap="square" rtlCol="0">
            <a:spAutoFit/>
          </a:bodyPr>
          <a:lstStyle/>
          <a:p>
            <a:r>
              <a:rPr lang="en-US" sz="2000" dirty="0"/>
              <a:t>3. Manager asks Owner to send the </a:t>
            </a:r>
            <a:r>
              <a:rPr lang="en-US" sz="2000" u="sng" dirty="0"/>
              <a:t>page</a:t>
            </a:r>
            <a:r>
              <a:rPr lang="en-US" sz="2000" dirty="0"/>
              <a:t> to </a:t>
            </a:r>
            <a:r>
              <a:rPr lang="en-US" sz="2000" dirty="0" err="1"/>
              <a:t>RequstNode</a:t>
            </a:r>
            <a:endParaRPr lang="en-US" sz="2000" dirty="0"/>
          </a:p>
        </p:txBody>
      </p:sp>
      <p:sp>
        <p:nvSpPr>
          <p:cNvPr id="42" name="文本框 23">
            <a:extLst>
              <a:ext uri="{FF2B5EF4-FFF2-40B4-BE49-F238E27FC236}">
                <a16:creationId xmlns:a16="http://schemas.microsoft.com/office/drawing/2014/main" id="{6C241B7B-DA0C-472B-88E6-D8BD9464D556}"/>
              </a:ext>
            </a:extLst>
          </p:cNvPr>
          <p:cNvSpPr txBox="1"/>
          <p:nvPr/>
        </p:nvSpPr>
        <p:spPr>
          <a:xfrm>
            <a:off x="6585306" y="4093842"/>
            <a:ext cx="4804744" cy="707886"/>
          </a:xfrm>
          <a:prstGeom prst="rect">
            <a:avLst/>
          </a:prstGeom>
          <a:noFill/>
        </p:spPr>
        <p:txBody>
          <a:bodyPr wrap="square" rtlCol="0">
            <a:spAutoFit/>
          </a:bodyPr>
          <a:lstStyle/>
          <a:p>
            <a:r>
              <a:rPr lang="en-US" sz="2000" dirty="0"/>
              <a:t>4. Owner send the page and relinquish the ownership to </a:t>
            </a:r>
            <a:r>
              <a:rPr lang="en-US" sz="2000" dirty="0" err="1"/>
              <a:t>RequestNode</a:t>
            </a:r>
            <a:endParaRPr lang="en-US" sz="2000" dirty="0"/>
          </a:p>
        </p:txBody>
      </p:sp>
      <p:grpSp>
        <p:nvGrpSpPr>
          <p:cNvPr id="43" name="组合 52">
            <a:extLst>
              <a:ext uri="{FF2B5EF4-FFF2-40B4-BE49-F238E27FC236}">
                <a16:creationId xmlns:a16="http://schemas.microsoft.com/office/drawing/2014/main" id="{5F804B1C-196E-4C48-8362-5CD83CD9774F}"/>
              </a:ext>
            </a:extLst>
          </p:cNvPr>
          <p:cNvGrpSpPr/>
          <p:nvPr/>
        </p:nvGrpSpPr>
        <p:grpSpPr>
          <a:xfrm rot="2507745">
            <a:off x="3717386" y="2450304"/>
            <a:ext cx="904216" cy="2530375"/>
            <a:chOff x="2349763" y="4888984"/>
            <a:chExt cx="1124025" cy="1441459"/>
          </a:xfrm>
        </p:grpSpPr>
        <p:sp>
          <p:nvSpPr>
            <p:cNvPr id="44" name="箭头: 下 53">
              <a:extLst>
                <a:ext uri="{FF2B5EF4-FFF2-40B4-BE49-F238E27FC236}">
                  <a16:creationId xmlns:a16="http://schemas.microsoft.com/office/drawing/2014/main" id="{5E4D6248-A34B-4BA0-8604-6FDF90B80764}"/>
                </a:ext>
              </a:extLst>
            </p:cNvPr>
            <p:cNvSpPr/>
            <p:nvPr/>
          </p:nvSpPr>
          <p:spPr>
            <a:xfrm rot="19057483">
              <a:off x="2704995" y="4888984"/>
              <a:ext cx="308233" cy="1441459"/>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文本框 54">
              <a:extLst>
                <a:ext uri="{FF2B5EF4-FFF2-40B4-BE49-F238E27FC236}">
                  <a16:creationId xmlns:a16="http://schemas.microsoft.com/office/drawing/2014/main" id="{3038DC4D-125E-40F9-8583-729727F798DF}"/>
                </a:ext>
              </a:extLst>
            </p:cNvPr>
            <p:cNvSpPr txBox="1"/>
            <p:nvPr/>
          </p:nvSpPr>
          <p:spPr>
            <a:xfrm rot="2632662">
              <a:off x="2349763" y="5356669"/>
              <a:ext cx="1124025" cy="165125"/>
            </a:xfrm>
            <a:prstGeom prst="rect">
              <a:avLst/>
            </a:prstGeom>
            <a:noFill/>
          </p:spPr>
          <p:txBody>
            <a:bodyPr wrap="none" rtlCol="0">
              <a:spAutoFit/>
            </a:bodyPr>
            <a:lstStyle/>
            <a:p>
              <a:r>
                <a:rPr lang="en-US" sz="1400" dirty="0"/>
                <a:t>Page</a:t>
              </a:r>
            </a:p>
          </p:txBody>
        </p:sp>
      </p:grpSp>
      <p:sp>
        <p:nvSpPr>
          <p:cNvPr id="47" name="椭圆 8">
            <a:extLst>
              <a:ext uri="{FF2B5EF4-FFF2-40B4-BE49-F238E27FC236}">
                <a16:creationId xmlns:a16="http://schemas.microsoft.com/office/drawing/2014/main" id="{7FB976A7-1373-4C59-974B-70D8102509E1}"/>
              </a:ext>
            </a:extLst>
          </p:cNvPr>
          <p:cNvSpPr/>
          <p:nvPr/>
        </p:nvSpPr>
        <p:spPr>
          <a:xfrm>
            <a:off x="3923607" y="4979472"/>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文本框 23">
            <a:extLst>
              <a:ext uri="{FF2B5EF4-FFF2-40B4-BE49-F238E27FC236}">
                <a16:creationId xmlns:a16="http://schemas.microsoft.com/office/drawing/2014/main" id="{056C503E-673F-492D-B8A0-99D910EE3B2A}"/>
              </a:ext>
            </a:extLst>
          </p:cNvPr>
          <p:cNvSpPr txBox="1"/>
          <p:nvPr/>
        </p:nvSpPr>
        <p:spPr>
          <a:xfrm>
            <a:off x="6591719" y="4792946"/>
            <a:ext cx="4424622" cy="707886"/>
          </a:xfrm>
          <a:prstGeom prst="rect">
            <a:avLst/>
          </a:prstGeom>
          <a:noFill/>
        </p:spPr>
        <p:txBody>
          <a:bodyPr wrap="square" rtlCol="0">
            <a:spAutoFit/>
          </a:bodyPr>
          <a:lstStyle/>
          <a:p>
            <a:r>
              <a:rPr lang="en-US" sz="2000" dirty="0"/>
              <a:t>5. </a:t>
            </a:r>
            <a:r>
              <a:rPr lang="en-US" sz="2000" dirty="0" err="1"/>
              <a:t>RequestNode</a:t>
            </a:r>
            <a:r>
              <a:rPr lang="en-US" sz="2000" dirty="0"/>
              <a:t> sends confirmation message to Manager</a:t>
            </a:r>
          </a:p>
        </p:txBody>
      </p:sp>
      <p:grpSp>
        <p:nvGrpSpPr>
          <p:cNvPr id="57" name="Group 56">
            <a:extLst>
              <a:ext uri="{FF2B5EF4-FFF2-40B4-BE49-F238E27FC236}">
                <a16:creationId xmlns:a16="http://schemas.microsoft.com/office/drawing/2014/main" id="{7E704FB3-3FD7-47E1-8A46-6635AE9FE713}"/>
              </a:ext>
            </a:extLst>
          </p:cNvPr>
          <p:cNvGrpSpPr/>
          <p:nvPr/>
        </p:nvGrpSpPr>
        <p:grpSpPr>
          <a:xfrm>
            <a:off x="3113011" y="4210733"/>
            <a:ext cx="806535" cy="742901"/>
            <a:chOff x="3113011" y="4210733"/>
            <a:chExt cx="806535" cy="742901"/>
          </a:xfrm>
        </p:grpSpPr>
        <p:cxnSp>
          <p:nvCxnSpPr>
            <p:cNvPr id="52" name="Straight Arrow Connector 51">
              <a:extLst>
                <a:ext uri="{FF2B5EF4-FFF2-40B4-BE49-F238E27FC236}">
                  <a16:creationId xmlns:a16="http://schemas.microsoft.com/office/drawing/2014/main" id="{0CF877EE-D886-4F74-9FD1-22F6F09C2790}"/>
                </a:ext>
              </a:extLst>
            </p:cNvPr>
            <p:cNvCxnSpPr>
              <a:cxnSpLocks/>
            </p:cNvCxnSpPr>
            <p:nvPr/>
          </p:nvCxnSpPr>
          <p:spPr>
            <a:xfrm flipH="1" flipV="1">
              <a:off x="3113011" y="4210733"/>
              <a:ext cx="806535" cy="74290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55" name="Graphic 54" descr="Thumbs up sign">
              <a:extLst>
                <a:ext uri="{FF2B5EF4-FFF2-40B4-BE49-F238E27FC236}">
                  <a16:creationId xmlns:a16="http://schemas.microsoft.com/office/drawing/2014/main" id="{F495E60D-F6B3-40DA-B8BA-5B89737B0C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73205" y="4336425"/>
              <a:ext cx="398069" cy="398069"/>
            </a:xfrm>
            <a:prstGeom prst="rect">
              <a:avLst/>
            </a:prstGeom>
          </p:spPr>
        </p:pic>
      </p:grpSp>
      <p:sp>
        <p:nvSpPr>
          <p:cNvPr id="2" name="椭圆 6">
            <a:extLst>
              <a:ext uri="{FF2B5EF4-FFF2-40B4-BE49-F238E27FC236}">
                <a16:creationId xmlns:a16="http://schemas.microsoft.com/office/drawing/2014/main" id="{3135909C-1FAE-4126-97D9-F1E292C0A9F2}"/>
              </a:ext>
            </a:extLst>
          </p:cNvPr>
          <p:cNvSpPr/>
          <p:nvPr/>
        </p:nvSpPr>
        <p:spPr>
          <a:xfrm>
            <a:off x="1070718" y="1818670"/>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椭圆 6">
            <a:extLst>
              <a:ext uri="{FF2B5EF4-FFF2-40B4-BE49-F238E27FC236}">
                <a16:creationId xmlns:a16="http://schemas.microsoft.com/office/drawing/2014/main" id="{7055D3CC-6997-4E47-8CFF-BAD81F6C487B}"/>
              </a:ext>
            </a:extLst>
          </p:cNvPr>
          <p:cNvSpPr/>
          <p:nvPr/>
        </p:nvSpPr>
        <p:spPr>
          <a:xfrm>
            <a:off x="1071515" y="496814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椭圆 8">
            <a:extLst>
              <a:ext uri="{FF2B5EF4-FFF2-40B4-BE49-F238E27FC236}">
                <a16:creationId xmlns:a16="http://schemas.microsoft.com/office/drawing/2014/main" id="{0D996A8B-153B-4FFD-93AC-DDDF115866BD}"/>
              </a:ext>
            </a:extLst>
          </p:cNvPr>
          <p:cNvSpPr/>
          <p:nvPr/>
        </p:nvSpPr>
        <p:spPr>
          <a:xfrm>
            <a:off x="3925058" y="1817117"/>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EFD7F939-F046-48E4-BFBF-EA19CD9EBC51}"/>
              </a:ext>
            </a:extLst>
          </p:cNvPr>
          <p:cNvSpPr txBox="1"/>
          <p:nvPr/>
        </p:nvSpPr>
        <p:spPr>
          <a:xfrm>
            <a:off x="130660" y="6093038"/>
            <a:ext cx="6676320" cy="646331"/>
          </a:xfrm>
          <a:prstGeom prst="rect">
            <a:avLst/>
          </a:prstGeom>
          <a:noFill/>
        </p:spPr>
        <p:txBody>
          <a:bodyPr wrap="square" rtlCol="0">
            <a:spAutoFit/>
          </a:bodyPr>
          <a:lstStyle/>
          <a:p>
            <a:r>
              <a:rPr lang="en-US" dirty="0"/>
              <a:t>A </a:t>
            </a:r>
            <a:r>
              <a:rPr lang="en-US" altLang="zh-CN" dirty="0"/>
              <a:t>total of 4 messages for </a:t>
            </a:r>
            <a:r>
              <a:rPr lang="en-US" altLang="zh-CN" dirty="0" err="1"/>
              <a:t>NormalNode</a:t>
            </a:r>
            <a:r>
              <a:rPr lang="en-US" altLang="zh-CN" dirty="0"/>
              <a:t>, 2 for Manager + Invalidation cost</a:t>
            </a:r>
            <a:endParaRPr lang="en-US" dirty="0"/>
          </a:p>
        </p:txBody>
      </p:sp>
    </p:spTree>
    <p:extLst>
      <p:ext uri="{BB962C8B-B14F-4D97-AF65-F5344CB8AC3E}">
        <p14:creationId xmlns:p14="http://schemas.microsoft.com/office/powerpoint/2010/main" val="333299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37"/>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39"/>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par>
                                <p:cTn id="47" presetID="1" presetClass="exit" presetSubtype="0" fill="hold" nodeType="withEffect">
                                  <p:stCondLst>
                                    <p:cond delay="0"/>
                                  </p:stCondLst>
                                  <p:childTnLst>
                                    <p:set>
                                      <p:cBhvr>
                                        <p:cTn id="48"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8" grpId="0"/>
      <p:bldP spid="41" grpId="0"/>
      <p:bldP spid="42" grpId="0"/>
      <p:bldP spid="47" grpId="0" animBg="1"/>
      <p:bldP spid="50" grpId="0"/>
      <p:bldP spid="2" grpId="0" animBg="1"/>
      <p:bldP spid="48" grpId="0" animBg="1"/>
      <p:bldP spid="4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056EEC-D6DE-4457-A720-A04AF4C043B7}"/>
              </a:ext>
            </a:extLst>
          </p:cNvPr>
          <p:cNvSpPr>
            <a:spLocks noGrp="1"/>
          </p:cNvSpPr>
          <p:nvPr>
            <p:ph idx="1"/>
          </p:nvPr>
        </p:nvSpPr>
        <p:spPr/>
        <p:txBody>
          <a:bodyPr/>
          <a:lstStyle/>
          <a:p>
            <a:r>
              <a:rPr lang="en-US" dirty="0"/>
              <a:t>Pros</a:t>
            </a:r>
          </a:p>
          <a:p>
            <a:pPr lvl="1"/>
            <a:r>
              <a:rPr lang="en-US" dirty="0"/>
              <a:t>The worst-case number of messages to locate a page in the centralized algorithm is only 2</a:t>
            </a:r>
          </a:p>
          <a:p>
            <a:pPr lvl="1"/>
            <a:endParaRPr lang="en-US" dirty="0"/>
          </a:p>
          <a:p>
            <a:r>
              <a:rPr lang="en-US" dirty="0"/>
              <a:t>Cons</a:t>
            </a:r>
          </a:p>
          <a:p>
            <a:pPr lvl="1"/>
            <a:r>
              <a:rPr lang="en-US" dirty="0">
                <a:solidFill>
                  <a:schemeClr val="accent2"/>
                </a:solidFill>
              </a:rPr>
              <a:t>Requires a confirmation message whenever a fault appears on a nonmanager processor</a:t>
            </a:r>
          </a:p>
          <a:p>
            <a:pPr lvl="1"/>
            <a:r>
              <a:rPr lang="en-US" dirty="0"/>
              <a:t>Trafficking bottleneck on system with lots of processors</a:t>
            </a:r>
          </a:p>
          <a:p>
            <a:pPr lvl="1"/>
            <a:endParaRPr lang="en-US" dirty="0"/>
          </a:p>
          <a:p>
            <a:pPr marL="128016" lvl="1" indent="0">
              <a:buNone/>
            </a:pPr>
            <a:r>
              <a:rPr lang="en-US" dirty="0"/>
              <a:t>We want to improve!</a:t>
            </a:r>
          </a:p>
        </p:txBody>
      </p:sp>
      <p:sp>
        <p:nvSpPr>
          <p:cNvPr id="3" name="Title 2">
            <a:extLst>
              <a:ext uri="{FF2B5EF4-FFF2-40B4-BE49-F238E27FC236}">
                <a16:creationId xmlns:a16="http://schemas.microsoft.com/office/drawing/2014/main" id="{B4949238-23CD-4E14-AB7A-9D05E4382498}"/>
              </a:ext>
            </a:extLst>
          </p:cNvPr>
          <p:cNvSpPr>
            <a:spLocks noGrp="1"/>
          </p:cNvSpPr>
          <p:nvPr>
            <p:ph type="title"/>
          </p:nvPr>
        </p:nvSpPr>
        <p:spPr/>
        <p:txBody>
          <a:bodyPr>
            <a:normAutofit/>
          </a:bodyPr>
          <a:lstStyle/>
          <a:p>
            <a:r>
              <a:rPr lang="en-US" dirty="0"/>
              <a:t>Monitor-like Centralized Algorithm: </a:t>
            </a:r>
            <a:r>
              <a:rPr lang="en-US" sz="3200" dirty="0"/>
              <a:t>conclusion</a:t>
            </a:r>
            <a:endParaRPr lang="en-US" dirty="0"/>
          </a:p>
        </p:txBody>
      </p:sp>
    </p:spTree>
    <p:extLst>
      <p:ext uri="{BB962C8B-B14F-4D97-AF65-F5344CB8AC3E}">
        <p14:creationId xmlns:p14="http://schemas.microsoft.com/office/powerpoint/2010/main" val="3985734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D6B72E-5AD6-4E99-B12B-03BCBD7B65E0}"/>
              </a:ext>
            </a:extLst>
          </p:cNvPr>
          <p:cNvSpPr>
            <a:spLocks noGrp="1"/>
          </p:cNvSpPr>
          <p:nvPr>
            <p:ph idx="1"/>
          </p:nvPr>
        </p:nvSpPr>
        <p:spPr/>
        <p:txBody>
          <a:bodyPr/>
          <a:lstStyle/>
          <a:p>
            <a:r>
              <a:rPr lang="en-US" dirty="0"/>
              <a:t>One step further into decentralization</a:t>
            </a:r>
          </a:p>
          <a:p>
            <a:pPr lvl="1"/>
            <a:r>
              <a:rPr lang="en-US" dirty="0"/>
              <a:t>Move task of the synchronization of ownership to local processor to eliminate confirmation</a:t>
            </a:r>
          </a:p>
          <a:p>
            <a:pPr lvl="1"/>
            <a:endParaRPr lang="en-US" dirty="0"/>
          </a:p>
        </p:txBody>
      </p:sp>
      <p:sp>
        <p:nvSpPr>
          <p:cNvPr id="3" name="Title 2">
            <a:extLst>
              <a:ext uri="{FF2B5EF4-FFF2-40B4-BE49-F238E27FC236}">
                <a16:creationId xmlns:a16="http://schemas.microsoft.com/office/drawing/2014/main" id="{36823CA8-775F-483F-94B7-A9B4F35FCD37}"/>
              </a:ext>
            </a:extLst>
          </p:cNvPr>
          <p:cNvSpPr>
            <a:spLocks noGrp="1"/>
          </p:cNvSpPr>
          <p:nvPr>
            <p:ph type="title"/>
          </p:nvPr>
        </p:nvSpPr>
        <p:spPr>
          <a:xfrm>
            <a:off x="550340" y="454511"/>
            <a:ext cx="11500146" cy="726588"/>
          </a:xfrm>
        </p:spPr>
        <p:txBody>
          <a:bodyPr>
            <a:normAutofit/>
          </a:bodyPr>
          <a:lstStyle/>
          <a:p>
            <a:r>
              <a:rPr lang="en-US" dirty="0"/>
              <a:t>Improved Centralized Monitor-like System: </a:t>
            </a:r>
            <a:r>
              <a:rPr lang="en-US" sz="3100" dirty="0"/>
              <a:t>changes in DATA STRUCT</a:t>
            </a:r>
            <a:endParaRPr lang="en-US" dirty="0"/>
          </a:p>
        </p:txBody>
      </p:sp>
      <p:graphicFrame>
        <p:nvGraphicFramePr>
          <p:cNvPr id="4" name="Table 4">
            <a:extLst>
              <a:ext uri="{FF2B5EF4-FFF2-40B4-BE49-F238E27FC236}">
                <a16:creationId xmlns:a16="http://schemas.microsoft.com/office/drawing/2014/main" id="{603C53FA-55C9-474B-B638-B930F7C2BCD0}"/>
              </a:ext>
            </a:extLst>
          </p:cNvPr>
          <p:cNvGraphicFramePr>
            <a:graphicFrameLocks noGrp="1"/>
          </p:cNvGraphicFramePr>
          <p:nvPr>
            <p:extLst>
              <p:ext uri="{D42A27DB-BD31-4B8C-83A1-F6EECF244321}">
                <p14:modId xmlns:p14="http://schemas.microsoft.com/office/powerpoint/2010/main" val="1028754462"/>
              </p:ext>
            </p:extLst>
          </p:nvPr>
        </p:nvGraphicFramePr>
        <p:xfrm>
          <a:off x="1744493" y="3272857"/>
          <a:ext cx="1602865" cy="1781024"/>
        </p:xfrm>
        <a:graphic>
          <a:graphicData uri="http://schemas.openxmlformats.org/drawingml/2006/table">
            <a:tbl>
              <a:tblPr firstRow="1" bandRow="1">
                <a:tableStyleId>{21E4AEA4-8DFA-4A89-87EB-49C32662AFE0}</a:tableStyleId>
              </a:tblPr>
              <a:tblGrid>
                <a:gridCol w="1602865">
                  <a:extLst>
                    <a:ext uri="{9D8B030D-6E8A-4147-A177-3AD203B41FA5}">
                      <a16:colId xmlns:a16="http://schemas.microsoft.com/office/drawing/2014/main" val="3173073525"/>
                    </a:ext>
                  </a:extLst>
                </a:gridCol>
              </a:tblGrid>
              <a:tr h="445256">
                <a:tc>
                  <a:txBody>
                    <a:bodyPr/>
                    <a:lstStyle/>
                    <a:p>
                      <a:r>
                        <a:rPr lang="en-US" sz="2200" dirty="0"/>
                        <a:t>Info</a:t>
                      </a:r>
                    </a:p>
                  </a:txBody>
                  <a:tcPr marL="109789" marR="109789" marT="54895" marB="54895"/>
                </a:tc>
                <a:extLst>
                  <a:ext uri="{0D108BD9-81ED-4DB2-BD59-A6C34878D82A}">
                    <a16:rowId xmlns:a16="http://schemas.microsoft.com/office/drawing/2014/main" val="3803590779"/>
                  </a:ext>
                </a:extLst>
              </a:tr>
              <a:tr h="445256">
                <a:tc>
                  <a:txBody>
                    <a:bodyPr/>
                    <a:lstStyle/>
                    <a:p>
                      <a:r>
                        <a:rPr lang="en-US" sz="2200" b="0" dirty="0"/>
                        <a:t>Owner</a:t>
                      </a:r>
                    </a:p>
                  </a:txBody>
                  <a:tcPr marL="109789" marR="109789" marT="54895" marB="54895"/>
                </a:tc>
                <a:extLst>
                  <a:ext uri="{0D108BD9-81ED-4DB2-BD59-A6C34878D82A}">
                    <a16:rowId xmlns:a16="http://schemas.microsoft.com/office/drawing/2014/main" val="3425934848"/>
                  </a:ext>
                </a:extLst>
              </a:tr>
              <a:tr h="445256">
                <a:tc>
                  <a:txBody>
                    <a:bodyPr/>
                    <a:lstStyle/>
                    <a:p>
                      <a:r>
                        <a:rPr lang="en-US" sz="2200" dirty="0">
                          <a:solidFill>
                            <a:srgbClr val="C00000"/>
                          </a:solidFill>
                        </a:rPr>
                        <a:t>Copy set</a:t>
                      </a:r>
                    </a:p>
                  </a:txBody>
                  <a:tcPr marL="109789" marR="109789" marT="54895" marB="54895"/>
                </a:tc>
                <a:extLst>
                  <a:ext uri="{0D108BD9-81ED-4DB2-BD59-A6C34878D82A}">
                    <a16:rowId xmlns:a16="http://schemas.microsoft.com/office/drawing/2014/main" val="313558167"/>
                  </a:ext>
                </a:extLst>
              </a:tr>
              <a:tr h="445256">
                <a:tc>
                  <a:txBody>
                    <a:bodyPr/>
                    <a:lstStyle/>
                    <a:p>
                      <a:r>
                        <a:rPr lang="en-US" sz="2200" dirty="0">
                          <a:solidFill>
                            <a:srgbClr val="C00000"/>
                          </a:solidFill>
                        </a:rPr>
                        <a:t>Lock</a:t>
                      </a:r>
                    </a:p>
                  </a:txBody>
                  <a:tcPr marL="109789" marR="109789" marT="54895" marB="54895"/>
                </a:tc>
                <a:extLst>
                  <a:ext uri="{0D108BD9-81ED-4DB2-BD59-A6C34878D82A}">
                    <a16:rowId xmlns:a16="http://schemas.microsoft.com/office/drawing/2014/main" val="422671638"/>
                  </a:ext>
                </a:extLst>
              </a:tr>
            </a:tbl>
          </a:graphicData>
        </a:graphic>
      </p:graphicFrame>
      <p:graphicFrame>
        <p:nvGraphicFramePr>
          <p:cNvPr id="6" name="Table 4">
            <a:extLst>
              <a:ext uri="{FF2B5EF4-FFF2-40B4-BE49-F238E27FC236}">
                <a16:creationId xmlns:a16="http://schemas.microsoft.com/office/drawing/2014/main" id="{C39CF297-A43B-49C6-9AFD-4CDB90B82F99}"/>
              </a:ext>
            </a:extLst>
          </p:cNvPr>
          <p:cNvGraphicFramePr>
            <a:graphicFrameLocks noGrp="1"/>
          </p:cNvGraphicFramePr>
          <p:nvPr>
            <p:extLst>
              <p:ext uri="{D42A27DB-BD31-4B8C-83A1-F6EECF244321}">
                <p14:modId xmlns:p14="http://schemas.microsoft.com/office/powerpoint/2010/main" val="401722757"/>
              </p:ext>
            </p:extLst>
          </p:nvPr>
        </p:nvGraphicFramePr>
        <p:xfrm>
          <a:off x="4035935" y="3272857"/>
          <a:ext cx="1602865" cy="890512"/>
        </p:xfrm>
        <a:graphic>
          <a:graphicData uri="http://schemas.openxmlformats.org/drawingml/2006/table">
            <a:tbl>
              <a:tblPr firstRow="1" bandRow="1">
                <a:tableStyleId>{21E4AEA4-8DFA-4A89-87EB-49C32662AFE0}</a:tableStyleId>
              </a:tblPr>
              <a:tblGrid>
                <a:gridCol w="1602865">
                  <a:extLst>
                    <a:ext uri="{9D8B030D-6E8A-4147-A177-3AD203B41FA5}">
                      <a16:colId xmlns:a16="http://schemas.microsoft.com/office/drawing/2014/main" val="3173073525"/>
                    </a:ext>
                  </a:extLst>
                </a:gridCol>
              </a:tblGrid>
              <a:tr h="445256">
                <a:tc>
                  <a:txBody>
                    <a:bodyPr/>
                    <a:lstStyle/>
                    <a:p>
                      <a:r>
                        <a:rPr lang="en-US" sz="2200" dirty="0"/>
                        <a:t>Owner</a:t>
                      </a:r>
                    </a:p>
                  </a:txBody>
                  <a:tcPr marL="109789" marR="109789" marT="54895" marB="54895"/>
                </a:tc>
                <a:extLst>
                  <a:ext uri="{0D108BD9-81ED-4DB2-BD59-A6C34878D82A}">
                    <a16:rowId xmlns:a16="http://schemas.microsoft.com/office/drawing/2014/main" val="3803590779"/>
                  </a:ext>
                </a:extLst>
              </a:tr>
              <a:tr h="445256">
                <a:tc>
                  <a:txBody>
                    <a:bodyPr/>
                    <a:lstStyle/>
                    <a:p>
                      <a:r>
                        <a:rPr lang="en-US" sz="2200" b="0" dirty="0"/>
                        <a:t>Owner</a:t>
                      </a:r>
                    </a:p>
                  </a:txBody>
                  <a:tcPr marL="109789" marR="109789" marT="54895" marB="54895"/>
                </a:tc>
                <a:extLst>
                  <a:ext uri="{0D108BD9-81ED-4DB2-BD59-A6C34878D82A}">
                    <a16:rowId xmlns:a16="http://schemas.microsoft.com/office/drawing/2014/main" val="3425934848"/>
                  </a:ext>
                </a:extLst>
              </a:tr>
            </a:tbl>
          </a:graphicData>
        </a:graphic>
      </p:graphicFrame>
      <p:cxnSp>
        <p:nvCxnSpPr>
          <p:cNvPr id="8" name="Straight Arrow Connector 7">
            <a:extLst>
              <a:ext uri="{FF2B5EF4-FFF2-40B4-BE49-F238E27FC236}">
                <a16:creationId xmlns:a16="http://schemas.microsoft.com/office/drawing/2014/main" id="{EC500762-F484-4BE1-A4D0-E8AD0A3CE424}"/>
              </a:ext>
            </a:extLst>
          </p:cNvPr>
          <p:cNvCxnSpPr/>
          <p:nvPr/>
        </p:nvCxnSpPr>
        <p:spPr>
          <a:xfrm>
            <a:off x="3486151" y="3682093"/>
            <a:ext cx="37555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Table 4">
            <a:extLst>
              <a:ext uri="{FF2B5EF4-FFF2-40B4-BE49-F238E27FC236}">
                <a16:creationId xmlns:a16="http://schemas.microsoft.com/office/drawing/2014/main" id="{18463161-C9DD-461D-850A-4B325DFB1EAC}"/>
              </a:ext>
            </a:extLst>
          </p:cNvPr>
          <p:cNvGraphicFramePr>
            <a:graphicFrameLocks noGrp="1"/>
          </p:cNvGraphicFramePr>
          <p:nvPr>
            <p:extLst>
              <p:ext uri="{D42A27DB-BD31-4B8C-83A1-F6EECF244321}">
                <p14:modId xmlns:p14="http://schemas.microsoft.com/office/powerpoint/2010/main" val="3769103981"/>
              </p:ext>
            </p:extLst>
          </p:nvPr>
        </p:nvGraphicFramePr>
        <p:xfrm>
          <a:off x="6543569" y="3272857"/>
          <a:ext cx="1602865" cy="1335768"/>
        </p:xfrm>
        <a:graphic>
          <a:graphicData uri="http://schemas.openxmlformats.org/drawingml/2006/table">
            <a:tbl>
              <a:tblPr firstRow="1" bandRow="1">
                <a:tableStyleId>{5C22544A-7EE6-4342-B048-85BDC9FD1C3A}</a:tableStyleId>
              </a:tblPr>
              <a:tblGrid>
                <a:gridCol w="1602865">
                  <a:extLst>
                    <a:ext uri="{9D8B030D-6E8A-4147-A177-3AD203B41FA5}">
                      <a16:colId xmlns:a16="http://schemas.microsoft.com/office/drawing/2014/main" val="3173073525"/>
                    </a:ext>
                  </a:extLst>
                </a:gridCol>
              </a:tblGrid>
              <a:tr h="445256">
                <a:tc>
                  <a:txBody>
                    <a:bodyPr/>
                    <a:lstStyle/>
                    <a:p>
                      <a:r>
                        <a:rPr lang="en-US" sz="2200" dirty="0" err="1"/>
                        <a:t>PTable</a:t>
                      </a:r>
                      <a:endParaRPr lang="en-US" sz="2200" dirty="0"/>
                    </a:p>
                  </a:txBody>
                  <a:tcPr marL="109789" marR="109789" marT="54895" marB="54895"/>
                </a:tc>
                <a:extLst>
                  <a:ext uri="{0D108BD9-81ED-4DB2-BD59-A6C34878D82A}">
                    <a16:rowId xmlns:a16="http://schemas.microsoft.com/office/drawing/2014/main" val="3803590779"/>
                  </a:ext>
                </a:extLst>
              </a:tr>
              <a:tr h="445256">
                <a:tc>
                  <a:txBody>
                    <a:bodyPr/>
                    <a:lstStyle/>
                    <a:p>
                      <a:r>
                        <a:rPr lang="en-US" sz="2200" b="0" dirty="0"/>
                        <a:t>Access</a:t>
                      </a:r>
                    </a:p>
                  </a:txBody>
                  <a:tcPr marL="109789" marR="109789" marT="54895" marB="54895"/>
                </a:tc>
                <a:extLst>
                  <a:ext uri="{0D108BD9-81ED-4DB2-BD59-A6C34878D82A}">
                    <a16:rowId xmlns:a16="http://schemas.microsoft.com/office/drawing/2014/main" val="3425934848"/>
                  </a:ext>
                </a:extLst>
              </a:tr>
              <a:tr h="445256">
                <a:tc>
                  <a:txBody>
                    <a:bodyPr/>
                    <a:lstStyle/>
                    <a:p>
                      <a:r>
                        <a:rPr lang="en-US" sz="2200" dirty="0"/>
                        <a:t>Lock</a:t>
                      </a:r>
                    </a:p>
                  </a:txBody>
                  <a:tcPr marL="109789" marR="109789" marT="54895" marB="54895"/>
                </a:tc>
                <a:extLst>
                  <a:ext uri="{0D108BD9-81ED-4DB2-BD59-A6C34878D82A}">
                    <a16:rowId xmlns:a16="http://schemas.microsoft.com/office/drawing/2014/main" val="422671638"/>
                  </a:ext>
                </a:extLst>
              </a:tr>
            </a:tbl>
          </a:graphicData>
        </a:graphic>
      </p:graphicFrame>
      <p:graphicFrame>
        <p:nvGraphicFramePr>
          <p:cNvPr id="12" name="Table 4">
            <a:extLst>
              <a:ext uri="{FF2B5EF4-FFF2-40B4-BE49-F238E27FC236}">
                <a16:creationId xmlns:a16="http://schemas.microsoft.com/office/drawing/2014/main" id="{00A73370-8F2D-4C85-8432-41ED40196D1E}"/>
              </a:ext>
            </a:extLst>
          </p:cNvPr>
          <p:cNvGraphicFramePr>
            <a:graphicFrameLocks noGrp="1"/>
          </p:cNvGraphicFramePr>
          <p:nvPr>
            <p:extLst>
              <p:ext uri="{D42A27DB-BD31-4B8C-83A1-F6EECF244321}">
                <p14:modId xmlns:p14="http://schemas.microsoft.com/office/powerpoint/2010/main" val="3832692329"/>
              </p:ext>
            </p:extLst>
          </p:nvPr>
        </p:nvGraphicFramePr>
        <p:xfrm>
          <a:off x="8843957" y="3272857"/>
          <a:ext cx="1602865" cy="1781024"/>
        </p:xfrm>
        <a:graphic>
          <a:graphicData uri="http://schemas.openxmlformats.org/drawingml/2006/table">
            <a:tbl>
              <a:tblPr firstRow="1" bandRow="1">
                <a:tableStyleId>{5C22544A-7EE6-4342-B048-85BDC9FD1C3A}</a:tableStyleId>
              </a:tblPr>
              <a:tblGrid>
                <a:gridCol w="1602865">
                  <a:extLst>
                    <a:ext uri="{9D8B030D-6E8A-4147-A177-3AD203B41FA5}">
                      <a16:colId xmlns:a16="http://schemas.microsoft.com/office/drawing/2014/main" val="3173073525"/>
                    </a:ext>
                  </a:extLst>
                </a:gridCol>
              </a:tblGrid>
              <a:tr h="445256">
                <a:tc>
                  <a:txBody>
                    <a:bodyPr/>
                    <a:lstStyle/>
                    <a:p>
                      <a:r>
                        <a:rPr lang="en-US" sz="2200" dirty="0" err="1"/>
                        <a:t>PTable</a:t>
                      </a:r>
                      <a:endParaRPr lang="en-US" sz="2200" dirty="0"/>
                    </a:p>
                  </a:txBody>
                  <a:tcPr marL="109789" marR="109789" marT="54895" marB="54895"/>
                </a:tc>
                <a:extLst>
                  <a:ext uri="{0D108BD9-81ED-4DB2-BD59-A6C34878D82A}">
                    <a16:rowId xmlns:a16="http://schemas.microsoft.com/office/drawing/2014/main" val="3803590779"/>
                  </a:ext>
                </a:extLst>
              </a:tr>
              <a:tr h="445256">
                <a:tc>
                  <a:txBody>
                    <a:bodyPr/>
                    <a:lstStyle/>
                    <a:p>
                      <a:r>
                        <a:rPr lang="en-US" sz="2200" b="0" dirty="0"/>
                        <a:t>Access</a:t>
                      </a:r>
                    </a:p>
                  </a:txBody>
                  <a:tcPr marL="109789" marR="109789" marT="54895" marB="54895"/>
                </a:tc>
                <a:extLst>
                  <a:ext uri="{0D108BD9-81ED-4DB2-BD59-A6C34878D82A}">
                    <a16:rowId xmlns:a16="http://schemas.microsoft.com/office/drawing/2014/main" val="3425934848"/>
                  </a:ext>
                </a:extLst>
              </a:tr>
              <a:tr h="445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t>Lock</a:t>
                      </a:r>
                    </a:p>
                  </a:txBody>
                  <a:tcPr marL="109789" marR="109789" marT="54895" marB="54895"/>
                </a:tc>
                <a:extLst>
                  <a:ext uri="{0D108BD9-81ED-4DB2-BD59-A6C34878D82A}">
                    <a16:rowId xmlns:a16="http://schemas.microsoft.com/office/drawing/2014/main" val="3292165814"/>
                  </a:ext>
                </a:extLst>
              </a:tr>
              <a:tr h="445256">
                <a:tc>
                  <a:txBody>
                    <a:bodyPr/>
                    <a:lstStyle/>
                    <a:p>
                      <a:r>
                        <a:rPr lang="en-US" sz="2200" dirty="0">
                          <a:solidFill>
                            <a:schemeClr val="accent6"/>
                          </a:solidFill>
                        </a:rPr>
                        <a:t>Copy set</a:t>
                      </a:r>
                    </a:p>
                  </a:txBody>
                  <a:tcPr marL="109789" marR="109789" marT="54895" marB="54895"/>
                </a:tc>
                <a:extLst>
                  <a:ext uri="{0D108BD9-81ED-4DB2-BD59-A6C34878D82A}">
                    <a16:rowId xmlns:a16="http://schemas.microsoft.com/office/drawing/2014/main" val="422671638"/>
                  </a:ext>
                </a:extLst>
              </a:tr>
            </a:tbl>
          </a:graphicData>
        </a:graphic>
      </p:graphicFrame>
      <p:cxnSp>
        <p:nvCxnSpPr>
          <p:cNvPr id="15" name="Straight Arrow Connector 14">
            <a:extLst>
              <a:ext uri="{FF2B5EF4-FFF2-40B4-BE49-F238E27FC236}">
                <a16:creationId xmlns:a16="http://schemas.microsoft.com/office/drawing/2014/main" id="{586583CF-463C-4674-BA09-9155BADF7CDB}"/>
              </a:ext>
            </a:extLst>
          </p:cNvPr>
          <p:cNvCxnSpPr/>
          <p:nvPr/>
        </p:nvCxnSpPr>
        <p:spPr>
          <a:xfrm>
            <a:off x="8368394" y="3745327"/>
            <a:ext cx="37555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1460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33E223D0-F54C-45C4-AD25-93E92E4050BD}"/>
              </a:ext>
            </a:extLst>
          </p:cNvPr>
          <p:cNvSpPr>
            <a:spLocks noGrp="1"/>
          </p:cNvSpPr>
          <p:nvPr>
            <p:ph type="title"/>
          </p:nvPr>
        </p:nvSpPr>
        <p:spPr>
          <a:xfrm>
            <a:off x="550341" y="339918"/>
            <a:ext cx="10400688" cy="966867"/>
          </a:xfrm>
        </p:spPr>
        <p:txBody>
          <a:bodyPr>
            <a:normAutofit/>
          </a:bodyPr>
          <a:lstStyle/>
          <a:p>
            <a:r>
              <a:rPr lang="en-US" dirty="0"/>
              <a:t>Monitor-like Centralized Algorithm: </a:t>
            </a:r>
            <a:r>
              <a:rPr lang="en-US" sz="3100" dirty="0"/>
              <a:t>Read Fault</a:t>
            </a:r>
            <a:endParaRPr lang="en-US" dirty="0"/>
          </a:p>
        </p:txBody>
      </p:sp>
      <p:grpSp>
        <p:nvGrpSpPr>
          <p:cNvPr id="4" name="组合 3">
            <a:extLst>
              <a:ext uri="{FF2B5EF4-FFF2-40B4-BE49-F238E27FC236}">
                <a16:creationId xmlns:a16="http://schemas.microsoft.com/office/drawing/2014/main" id="{72F7A908-2331-45D2-BDAC-F8132711E7C7}"/>
              </a:ext>
            </a:extLst>
          </p:cNvPr>
          <p:cNvGrpSpPr/>
          <p:nvPr/>
        </p:nvGrpSpPr>
        <p:grpSpPr>
          <a:xfrm>
            <a:off x="462263" y="1817711"/>
            <a:ext cx="4533689" cy="3632659"/>
            <a:chOff x="462263" y="1817711"/>
            <a:chExt cx="4533689" cy="3632659"/>
          </a:xfrm>
        </p:grpSpPr>
        <p:sp>
          <p:nvSpPr>
            <p:cNvPr id="5" name="椭圆 4">
              <a:extLst>
                <a:ext uri="{FF2B5EF4-FFF2-40B4-BE49-F238E27FC236}">
                  <a16:creationId xmlns:a16="http://schemas.microsoft.com/office/drawing/2014/main" id="{B654D1DE-DA1F-45DD-B9B9-B4D282F5806E}"/>
                </a:ext>
              </a:extLst>
            </p:cNvPr>
            <p:cNvSpPr/>
            <p:nvPr/>
          </p:nvSpPr>
          <p:spPr>
            <a:xfrm>
              <a:off x="1070718" y="1817712"/>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椭圆 5">
              <a:extLst>
                <a:ext uri="{FF2B5EF4-FFF2-40B4-BE49-F238E27FC236}">
                  <a16:creationId xmlns:a16="http://schemas.microsoft.com/office/drawing/2014/main" id="{06F9F234-A159-4F79-8DF7-4E8B5652A652}"/>
                </a:ext>
              </a:extLst>
            </p:cNvPr>
            <p:cNvSpPr/>
            <p:nvPr/>
          </p:nvSpPr>
          <p:spPr>
            <a:xfrm>
              <a:off x="4522127" y="339989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a:extLst>
                <a:ext uri="{FF2B5EF4-FFF2-40B4-BE49-F238E27FC236}">
                  <a16:creationId xmlns:a16="http://schemas.microsoft.com/office/drawing/2014/main" id="{AF3C29DD-AACB-461A-8837-3DABAC4A176A}"/>
                </a:ext>
              </a:extLst>
            </p:cNvPr>
            <p:cNvSpPr/>
            <p:nvPr/>
          </p:nvSpPr>
          <p:spPr>
            <a:xfrm>
              <a:off x="462263" y="3399899"/>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a:extLst>
                <a:ext uri="{FF2B5EF4-FFF2-40B4-BE49-F238E27FC236}">
                  <a16:creationId xmlns:a16="http://schemas.microsoft.com/office/drawing/2014/main" id="{66839FC8-7DFF-4809-A384-4B1CAB7CDB19}"/>
                </a:ext>
              </a:extLst>
            </p:cNvPr>
            <p:cNvSpPr/>
            <p:nvPr/>
          </p:nvSpPr>
          <p:spPr>
            <a:xfrm>
              <a:off x="3923608" y="1817711"/>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8E0D90F3-EC92-4B41-B9FE-604FEAFF8A9F}"/>
                </a:ext>
              </a:extLst>
            </p:cNvPr>
            <p:cNvSpPr/>
            <p:nvPr/>
          </p:nvSpPr>
          <p:spPr>
            <a:xfrm>
              <a:off x="1070718" y="497654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A5E011FA-920B-4E83-986F-E8AFD395DC11}"/>
                </a:ext>
              </a:extLst>
            </p:cNvPr>
            <p:cNvSpPr/>
            <p:nvPr/>
          </p:nvSpPr>
          <p:spPr>
            <a:xfrm>
              <a:off x="2200206" y="3107909"/>
              <a:ext cx="1057802" cy="1057802"/>
            </a:xfrm>
            <a:prstGeom prst="ellipse">
              <a:avLst/>
            </a:prstGeom>
            <a:solidFill>
              <a:schemeClr val="tx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M</a:t>
              </a:r>
            </a:p>
          </p:txBody>
        </p:sp>
        <p:sp>
          <p:nvSpPr>
            <p:cNvPr id="11" name="椭圆 10">
              <a:extLst>
                <a:ext uri="{FF2B5EF4-FFF2-40B4-BE49-F238E27FC236}">
                  <a16:creationId xmlns:a16="http://schemas.microsoft.com/office/drawing/2014/main" id="{700079AE-00BF-4930-BCA5-AEE27B21690A}"/>
                </a:ext>
              </a:extLst>
            </p:cNvPr>
            <p:cNvSpPr/>
            <p:nvPr/>
          </p:nvSpPr>
          <p:spPr>
            <a:xfrm>
              <a:off x="3923748" y="4976544"/>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组合 21">
            <a:extLst>
              <a:ext uri="{FF2B5EF4-FFF2-40B4-BE49-F238E27FC236}">
                <a16:creationId xmlns:a16="http://schemas.microsoft.com/office/drawing/2014/main" id="{57D84D13-90E9-4C3A-A6D2-B2EECD46B7EF}"/>
              </a:ext>
            </a:extLst>
          </p:cNvPr>
          <p:cNvGrpSpPr/>
          <p:nvPr/>
        </p:nvGrpSpPr>
        <p:grpSpPr>
          <a:xfrm>
            <a:off x="7648849" y="5897526"/>
            <a:ext cx="3620049" cy="841843"/>
            <a:chOff x="6933958" y="5311726"/>
            <a:chExt cx="3620049" cy="787563"/>
          </a:xfrm>
        </p:grpSpPr>
        <p:grpSp>
          <p:nvGrpSpPr>
            <p:cNvPr id="23" name="组合 22">
              <a:extLst>
                <a:ext uri="{FF2B5EF4-FFF2-40B4-BE49-F238E27FC236}">
                  <a16:creationId xmlns:a16="http://schemas.microsoft.com/office/drawing/2014/main" id="{62FE0D91-328C-42E8-891C-81FB442BEC16}"/>
                </a:ext>
              </a:extLst>
            </p:cNvPr>
            <p:cNvGrpSpPr/>
            <p:nvPr/>
          </p:nvGrpSpPr>
          <p:grpSpPr>
            <a:xfrm>
              <a:off x="6933958" y="5311726"/>
              <a:ext cx="2808160" cy="287932"/>
              <a:chOff x="6933958" y="5311726"/>
              <a:chExt cx="2808160" cy="287932"/>
            </a:xfrm>
          </p:grpSpPr>
          <p:sp>
            <p:nvSpPr>
              <p:cNvPr id="30" name="椭圆 29">
                <a:extLst>
                  <a:ext uri="{FF2B5EF4-FFF2-40B4-BE49-F238E27FC236}">
                    <a16:creationId xmlns:a16="http://schemas.microsoft.com/office/drawing/2014/main" id="{C94FAB4A-20F7-45D8-A05E-D9355CB8A924}"/>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文本框 30">
                <a:extLst>
                  <a:ext uri="{FF2B5EF4-FFF2-40B4-BE49-F238E27FC236}">
                    <a16:creationId xmlns:a16="http://schemas.microsoft.com/office/drawing/2014/main" id="{1DD6EA12-8B21-48AD-B277-11CA6777C304}"/>
                  </a:ext>
                </a:extLst>
              </p:cNvPr>
              <p:cNvSpPr txBox="1"/>
              <p:nvPr/>
            </p:nvSpPr>
            <p:spPr>
              <a:xfrm>
                <a:off x="7035095" y="5311726"/>
                <a:ext cx="2707023" cy="287932"/>
              </a:xfrm>
              <a:prstGeom prst="rect">
                <a:avLst/>
              </a:prstGeom>
              <a:noFill/>
            </p:spPr>
            <p:txBody>
              <a:bodyPr wrap="none" rtlCol="0">
                <a:spAutoFit/>
              </a:bodyPr>
              <a:lstStyle/>
              <a:p>
                <a:r>
                  <a:rPr lang="en-US" sz="1400" dirty="0"/>
                  <a:t>Processor with write access to page</a:t>
                </a:r>
              </a:p>
            </p:txBody>
          </p:sp>
        </p:grpSp>
        <p:grpSp>
          <p:nvGrpSpPr>
            <p:cNvPr id="24" name="组合 23">
              <a:extLst>
                <a:ext uri="{FF2B5EF4-FFF2-40B4-BE49-F238E27FC236}">
                  <a16:creationId xmlns:a16="http://schemas.microsoft.com/office/drawing/2014/main" id="{F04F07C1-825E-4D25-B24D-3FC3131C7451}"/>
                </a:ext>
              </a:extLst>
            </p:cNvPr>
            <p:cNvGrpSpPr/>
            <p:nvPr/>
          </p:nvGrpSpPr>
          <p:grpSpPr>
            <a:xfrm>
              <a:off x="6933958" y="5551618"/>
              <a:ext cx="3509442" cy="307777"/>
              <a:chOff x="6933958" y="5311726"/>
              <a:chExt cx="3509442" cy="307777"/>
            </a:xfrm>
          </p:grpSpPr>
          <p:sp>
            <p:nvSpPr>
              <p:cNvPr id="28" name="椭圆 27">
                <a:extLst>
                  <a:ext uri="{FF2B5EF4-FFF2-40B4-BE49-F238E27FC236}">
                    <a16:creationId xmlns:a16="http://schemas.microsoft.com/office/drawing/2014/main" id="{8BBA9BC8-00B5-4895-879C-BC066FC10B16}"/>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文本框 28">
                <a:extLst>
                  <a:ext uri="{FF2B5EF4-FFF2-40B4-BE49-F238E27FC236}">
                    <a16:creationId xmlns:a16="http://schemas.microsoft.com/office/drawing/2014/main" id="{A952F83D-78FC-436F-B9EF-0FBAC15C6DE1}"/>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25" name="组合 24">
              <a:extLst>
                <a:ext uri="{FF2B5EF4-FFF2-40B4-BE49-F238E27FC236}">
                  <a16:creationId xmlns:a16="http://schemas.microsoft.com/office/drawing/2014/main" id="{6FE024E4-D390-4BA4-A602-5C0EC7CD7BB1}"/>
                </a:ext>
              </a:extLst>
            </p:cNvPr>
            <p:cNvGrpSpPr/>
            <p:nvPr/>
          </p:nvGrpSpPr>
          <p:grpSpPr>
            <a:xfrm>
              <a:off x="6933958" y="5791512"/>
              <a:ext cx="3620049" cy="307777"/>
              <a:chOff x="6933958" y="5311726"/>
              <a:chExt cx="3620049" cy="307777"/>
            </a:xfrm>
          </p:grpSpPr>
          <p:sp>
            <p:nvSpPr>
              <p:cNvPr id="26" name="椭圆 25">
                <a:extLst>
                  <a:ext uri="{FF2B5EF4-FFF2-40B4-BE49-F238E27FC236}">
                    <a16:creationId xmlns:a16="http://schemas.microsoft.com/office/drawing/2014/main" id="{87EA5151-5C86-4674-90FE-8C72AD2DEC84}"/>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文本框 26">
                <a:extLst>
                  <a:ext uri="{FF2B5EF4-FFF2-40B4-BE49-F238E27FC236}">
                    <a16:creationId xmlns:a16="http://schemas.microsoft.com/office/drawing/2014/main" id="{991AF8A5-0B20-4C65-9A7F-95B1ECF20162}"/>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
        <p:nvSpPr>
          <p:cNvPr id="33" name="文本框 23">
            <a:extLst>
              <a:ext uri="{FF2B5EF4-FFF2-40B4-BE49-F238E27FC236}">
                <a16:creationId xmlns:a16="http://schemas.microsoft.com/office/drawing/2014/main" id="{79774D33-D4E9-47A3-9832-BC7EAF7B0856}"/>
              </a:ext>
            </a:extLst>
          </p:cNvPr>
          <p:cNvSpPr txBox="1"/>
          <p:nvPr/>
        </p:nvSpPr>
        <p:spPr>
          <a:xfrm>
            <a:off x="6585307" y="1434476"/>
            <a:ext cx="4431035" cy="707886"/>
          </a:xfrm>
          <a:prstGeom prst="rect">
            <a:avLst/>
          </a:prstGeom>
          <a:noFill/>
        </p:spPr>
        <p:txBody>
          <a:bodyPr wrap="square" rtlCol="0">
            <a:spAutoFit/>
          </a:bodyPr>
          <a:lstStyle/>
          <a:p>
            <a:r>
              <a:rPr lang="en-US" sz="2000" dirty="0"/>
              <a:t>1. </a:t>
            </a:r>
            <a:r>
              <a:rPr lang="en-US" sz="2000" dirty="0" err="1"/>
              <a:t>RequestNode</a:t>
            </a:r>
            <a:r>
              <a:rPr lang="en-US" sz="2000" dirty="0"/>
              <a:t> asks the Manager for the page copy and access</a:t>
            </a:r>
          </a:p>
        </p:txBody>
      </p:sp>
      <p:sp>
        <p:nvSpPr>
          <p:cNvPr id="34" name="文本框 22">
            <a:extLst>
              <a:ext uri="{FF2B5EF4-FFF2-40B4-BE49-F238E27FC236}">
                <a16:creationId xmlns:a16="http://schemas.microsoft.com/office/drawing/2014/main" id="{90847B7F-5FA0-41DF-8B81-4753BF16C847}"/>
              </a:ext>
            </a:extLst>
          </p:cNvPr>
          <p:cNvSpPr txBox="1"/>
          <p:nvPr/>
        </p:nvSpPr>
        <p:spPr>
          <a:xfrm>
            <a:off x="4254492" y="5450371"/>
            <a:ext cx="2330815" cy="369332"/>
          </a:xfrm>
          <a:prstGeom prst="rect">
            <a:avLst/>
          </a:prstGeom>
          <a:noFill/>
        </p:spPr>
        <p:txBody>
          <a:bodyPr wrap="square" rtlCol="0">
            <a:spAutoFit/>
          </a:bodyPr>
          <a:lstStyle/>
          <a:p>
            <a:r>
              <a:rPr lang="en-US" dirty="0"/>
              <a:t>Read fault happens</a:t>
            </a:r>
          </a:p>
        </p:txBody>
      </p:sp>
      <p:sp>
        <p:nvSpPr>
          <p:cNvPr id="12" name="文本框 30">
            <a:extLst>
              <a:ext uri="{FF2B5EF4-FFF2-40B4-BE49-F238E27FC236}">
                <a16:creationId xmlns:a16="http://schemas.microsoft.com/office/drawing/2014/main" id="{91F85EF4-0EC3-4A2E-AE4B-CD106DB5B8A4}"/>
              </a:ext>
            </a:extLst>
          </p:cNvPr>
          <p:cNvSpPr txBox="1"/>
          <p:nvPr/>
        </p:nvSpPr>
        <p:spPr>
          <a:xfrm>
            <a:off x="7820867" y="5641097"/>
            <a:ext cx="1845377" cy="307777"/>
          </a:xfrm>
          <a:prstGeom prst="rect">
            <a:avLst/>
          </a:prstGeom>
          <a:noFill/>
        </p:spPr>
        <p:txBody>
          <a:bodyPr wrap="none" rtlCol="0">
            <a:spAutoFit/>
          </a:bodyPr>
          <a:lstStyle/>
          <a:p>
            <a:r>
              <a:rPr lang="en-US" sz="1400" dirty="0"/>
              <a:t>Centralized manager</a:t>
            </a:r>
          </a:p>
        </p:txBody>
      </p:sp>
      <p:sp>
        <p:nvSpPr>
          <p:cNvPr id="13" name="椭圆 29">
            <a:extLst>
              <a:ext uri="{FF2B5EF4-FFF2-40B4-BE49-F238E27FC236}">
                <a16:creationId xmlns:a16="http://schemas.microsoft.com/office/drawing/2014/main" id="{090ACA5D-E751-4046-959F-E0562FA819CF}"/>
              </a:ext>
            </a:extLst>
          </p:cNvPr>
          <p:cNvSpPr/>
          <p:nvPr/>
        </p:nvSpPr>
        <p:spPr>
          <a:xfrm>
            <a:off x="7598733" y="5648197"/>
            <a:ext cx="246142" cy="263105"/>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a:t>
            </a:r>
          </a:p>
        </p:txBody>
      </p:sp>
      <p:cxnSp>
        <p:nvCxnSpPr>
          <p:cNvPr id="37" name="连接符: 曲线 29">
            <a:extLst>
              <a:ext uri="{FF2B5EF4-FFF2-40B4-BE49-F238E27FC236}">
                <a16:creationId xmlns:a16="http://schemas.microsoft.com/office/drawing/2014/main" id="{EB321B84-B787-4B56-94C9-053C6B9306FB}"/>
              </a:ext>
            </a:extLst>
          </p:cNvPr>
          <p:cNvCxnSpPr>
            <a:cxnSpLocks/>
            <a:stCxn id="11" idx="0"/>
            <a:endCxn id="10" idx="6"/>
          </p:cNvCxnSpPr>
          <p:nvPr/>
        </p:nvCxnSpPr>
        <p:spPr>
          <a:xfrm rot="16200000" flipV="1">
            <a:off x="3039468" y="3855350"/>
            <a:ext cx="1339734" cy="902653"/>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8" name="文本框 23">
            <a:extLst>
              <a:ext uri="{FF2B5EF4-FFF2-40B4-BE49-F238E27FC236}">
                <a16:creationId xmlns:a16="http://schemas.microsoft.com/office/drawing/2014/main" id="{D0610D6A-AEF4-46DF-8FDC-09BAD80AC176}"/>
              </a:ext>
            </a:extLst>
          </p:cNvPr>
          <p:cNvSpPr txBox="1"/>
          <p:nvPr/>
        </p:nvSpPr>
        <p:spPr>
          <a:xfrm>
            <a:off x="6591719" y="2252092"/>
            <a:ext cx="4566572" cy="400110"/>
          </a:xfrm>
          <a:prstGeom prst="rect">
            <a:avLst/>
          </a:prstGeom>
          <a:noFill/>
        </p:spPr>
        <p:txBody>
          <a:bodyPr wrap="square" rtlCol="0">
            <a:spAutoFit/>
          </a:bodyPr>
          <a:lstStyle/>
          <a:p>
            <a:r>
              <a:rPr lang="en-US" sz="2000" dirty="0"/>
              <a:t>2. Manager forwards the request to Owner</a:t>
            </a:r>
          </a:p>
        </p:txBody>
      </p:sp>
      <p:cxnSp>
        <p:nvCxnSpPr>
          <p:cNvPr id="39" name="连接符: 曲线 29">
            <a:extLst>
              <a:ext uri="{FF2B5EF4-FFF2-40B4-BE49-F238E27FC236}">
                <a16:creationId xmlns:a16="http://schemas.microsoft.com/office/drawing/2014/main" id="{D41A2693-C637-4BEC-978E-04ECAF47825D}"/>
              </a:ext>
            </a:extLst>
          </p:cNvPr>
          <p:cNvCxnSpPr>
            <a:cxnSpLocks/>
            <a:endCxn id="8" idx="2"/>
          </p:cNvCxnSpPr>
          <p:nvPr/>
        </p:nvCxnSpPr>
        <p:spPr>
          <a:xfrm rot="5400000" flipH="1" flipV="1">
            <a:off x="2917409" y="2151248"/>
            <a:ext cx="1102822" cy="909575"/>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1" name="文本框 23">
            <a:extLst>
              <a:ext uri="{FF2B5EF4-FFF2-40B4-BE49-F238E27FC236}">
                <a16:creationId xmlns:a16="http://schemas.microsoft.com/office/drawing/2014/main" id="{611D301B-E3BD-4C8C-95CA-A4AE93B1656E}"/>
              </a:ext>
            </a:extLst>
          </p:cNvPr>
          <p:cNvSpPr txBox="1"/>
          <p:nvPr/>
        </p:nvSpPr>
        <p:spPr>
          <a:xfrm>
            <a:off x="6591719" y="3061222"/>
            <a:ext cx="4303672" cy="707886"/>
          </a:xfrm>
          <a:prstGeom prst="rect">
            <a:avLst/>
          </a:prstGeom>
          <a:noFill/>
        </p:spPr>
        <p:txBody>
          <a:bodyPr wrap="square" rtlCol="0">
            <a:spAutoFit/>
          </a:bodyPr>
          <a:lstStyle/>
          <a:p>
            <a:r>
              <a:rPr lang="en-US" sz="2000" dirty="0"/>
              <a:t>3. </a:t>
            </a:r>
            <a:r>
              <a:rPr lang="en-US" sz="2000" u="sng" dirty="0"/>
              <a:t>Owner</a:t>
            </a:r>
            <a:r>
              <a:rPr lang="en-US" sz="2000" dirty="0"/>
              <a:t> adds </a:t>
            </a:r>
            <a:r>
              <a:rPr lang="en-US" sz="2000" dirty="0" err="1"/>
              <a:t>RequestNode</a:t>
            </a:r>
            <a:r>
              <a:rPr lang="en-US" sz="2000" dirty="0"/>
              <a:t> to the </a:t>
            </a:r>
            <a:r>
              <a:rPr lang="en-US" sz="2000" i="1" dirty="0">
                <a:latin typeface="Times New Roman" panose="02020603050405020304" pitchFamily="18" charset="0"/>
                <a:cs typeface="Times New Roman" panose="02020603050405020304" pitchFamily="18" charset="0"/>
              </a:rPr>
              <a:t>copy set</a:t>
            </a:r>
            <a:r>
              <a:rPr lang="en-US" sz="2000" i="1" dirty="0">
                <a:latin typeface="Arial" panose="020B0604020202020204" pitchFamily="34" charset="0"/>
                <a:cs typeface="Arial" panose="020B0604020202020204" pitchFamily="34" charset="0"/>
              </a:rPr>
              <a:t> </a:t>
            </a:r>
            <a:r>
              <a:rPr lang="en-US" sz="2000" dirty="0"/>
              <a:t>of itself</a:t>
            </a:r>
          </a:p>
        </p:txBody>
      </p:sp>
      <p:sp>
        <p:nvSpPr>
          <p:cNvPr id="42" name="文本框 23">
            <a:extLst>
              <a:ext uri="{FF2B5EF4-FFF2-40B4-BE49-F238E27FC236}">
                <a16:creationId xmlns:a16="http://schemas.microsoft.com/office/drawing/2014/main" id="{6C241B7B-DA0C-472B-88E6-D8BD9464D556}"/>
              </a:ext>
            </a:extLst>
          </p:cNvPr>
          <p:cNvSpPr txBox="1"/>
          <p:nvPr/>
        </p:nvSpPr>
        <p:spPr>
          <a:xfrm>
            <a:off x="6591719" y="4117556"/>
            <a:ext cx="4303672" cy="400110"/>
          </a:xfrm>
          <a:prstGeom prst="rect">
            <a:avLst/>
          </a:prstGeom>
          <a:noFill/>
        </p:spPr>
        <p:txBody>
          <a:bodyPr wrap="square" rtlCol="0">
            <a:spAutoFit/>
          </a:bodyPr>
          <a:lstStyle/>
          <a:p>
            <a:r>
              <a:rPr lang="en-US" sz="2000" dirty="0"/>
              <a:t>4. Owner send the page copy</a:t>
            </a:r>
          </a:p>
        </p:txBody>
      </p:sp>
      <p:grpSp>
        <p:nvGrpSpPr>
          <p:cNvPr id="43" name="组合 52">
            <a:extLst>
              <a:ext uri="{FF2B5EF4-FFF2-40B4-BE49-F238E27FC236}">
                <a16:creationId xmlns:a16="http://schemas.microsoft.com/office/drawing/2014/main" id="{5F804B1C-196E-4C48-8362-5CD83CD9774F}"/>
              </a:ext>
            </a:extLst>
          </p:cNvPr>
          <p:cNvGrpSpPr/>
          <p:nvPr/>
        </p:nvGrpSpPr>
        <p:grpSpPr>
          <a:xfrm rot="2507745">
            <a:off x="3671003" y="2465532"/>
            <a:ext cx="1031051" cy="2530375"/>
            <a:chOff x="2299331" y="4888984"/>
            <a:chExt cx="1281693" cy="1441459"/>
          </a:xfrm>
        </p:grpSpPr>
        <p:sp>
          <p:nvSpPr>
            <p:cNvPr id="44" name="箭头: 下 53">
              <a:extLst>
                <a:ext uri="{FF2B5EF4-FFF2-40B4-BE49-F238E27FC236}">
                  <a16:creationId xmlns:a16="http://schemas.microsoft.com/office/drawing/2014/main" id="{5E4D6248-A34B-4BA0-8604-6FDF90B80764}"/>
                </a:ext>
              </a:extLst>
            </p:cNvPr>
            <p:cNvSpPr/>
            <p:nvPr/>
          </p:nvSpPr>
          <p:spPr>
            <a:xfrm rot="19057483">
              <a:off x="2704995" y="4888984"/>
              <a:ext cx="308233" cy="1441459"/>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文本框 54">
              <a:extLst>
                <a:ext uri="{FF2B5EF4-FFF2-40B4-BE49-F238E27FC236}">
                  <a16:creationId xmlns:a16="http://schemas.microsoft.com/office/drawing/2014/main" id="{3038DC4D-125E-40F9-8583-729727F798DF}"/>
                </a:ext>
              </a:extLst>
            </p:cNvPr>
            <p:cNvSpPr txBox="1"/>
            <p:nvPr/>
          </p:nvSpPr>
          <p:spPr>
            <a:xfrm rot="2632662">
              <a:off x="2299331" y="5368616"/>
              <a:ext cx="1281693" cy="175329"/>
            </a:xfrm>
            <a:prstGeom prst="rect">
              <a:avLst/>
            </a:prstGeom>
            <a:noFill/>
          </p:spPr>
          <p:txBody>
            <a:bodyPr wrap="none" rtlCol="0">
              <a:spAutoFit/>
            </a:bodyPr>
            <a:lstStyle/>
            <a:p>
              <a:r>
                <a:rPr lang="en-US" sz="1400" dirty="0"/>
                <a:t>Page copy</a:t>
              </a:r>
            </a:p>
          </p:txBody>
        </p:sp>
      </p:grpSp>
      <p:sp>
        <p:nvSpPr>
          <p:cNvPr id="47" name="椭圆 8">
            <a:extLst>
              <a:ext uri="{FF2B5EF4-FFF2-40B4-BE49-F238E27FC236}">
                <a16:creationId xmlns:a16="http://schemas.microsoft.com/office/drawing/2014/main" id="{7FB976A7-1373-4C59-974B-70D8102509E1}"/>
              </a:ext>
            </a:extLst>
          </p:cNvPr>
          <p:cNvSpPr/>
          <p:nvPr/>
        </p:nvSpPr>
        <p:spPr>
          <a:xfrm>
            <a:off x="3923607" y="4979472"/>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02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3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3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8" grpId="0"/>
      <p:bldP spid="41" grpId="0"/>
      <p:bldP spid="42" grpId="0"/>
      <p:bldP spid="4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33E223D0-F54C-45C4-AD25-93E92E4050BD}"/>
              </a:ext>
            </a:extLst>
          </p:cNvPr>
          <p:cNvSpPr>
            <a:spLocks noGrp="1"/>
          </p:cNvSpPr>
          <p:nvPr>
            <p:ph type="title"/>
          </p:nvPr>
        </p:nvSpPr>
        <p:spPr>
          <a:xfrm>
            <a:off x="550341" y="403711"/>
            <a:ext cx="10400688" cy="966867"/>
          </a:xfrm>
        </p:spPr>
        <p:txBody>
          <a:bodyPr>
            <a:normAutofit/>
          </a:bodyPr>
          <a:lstStyle/>
          <a:p>
            <a:r>
              <a:rPr lang="en-US"/>
              <a:t>Monitor-like Centralized Algorithm: </a:t>
            </a:r>
            <a:r>
              <a:rPr lang="en-US" sz="3100"/>
              <a:t>Write Fault</a:t>
            </a:r>
            <a:endParaRPr lang="en-US"/>
          </a:p>
        </p:txBody>
      </p:sp>
      <p:grpSp>
        <p:nvGrpSpPr>
          <p:cNvPr id="4" name="组合 3">
            <a:extLst>
              <a:ext uri="{FF2B5EF4-FFF2-40B4-BE49-F238E27FC236}">
                <a16:creationId xmlns:a16="http://schemas.microsoft.com/office/drawing/2014/main" id="{72F7A908-2331-45D2-BDAC-F8132711E7C7}"/>
              </a:ext>
            </a:extLst>
          </p:cNvPr>
          <p:cNvGrpSpPr/>
          <p:nvPr/>
        </p:nvGrpSpPr>
        <p:grpSpPr>
          <a:xfrm>
            <a:off x="462263" y="1817711"/>
            <a:ext cx="4533689" cy="3632659"/>
            <a:chOff x="462263" y="1817711"/>
            <a:chExt cx="4533689" cy="3632659"/>
          </a:xfrm>
        </p:grpSpPr>
        <p:sp>
          <p:nvSpPr>
            <p:cNvPr id="5" name="椭圆 4">
              <a:extLst>
                <a:ext uri="{FF2B5EF4-FFF2-40B4-BE49-F238E27FC236}">
                  <a16:creationId xmlns:a16="http://schemas.microsoft.com/office/drawing/2014/main" id="{B654D1DE-DA1F-45DD-B9B9-B4D282F5806E}"/>
                </a:ext>
              </a:extLst>
            </p:cNvPr>
            <p:cNvSpPr/>
            <p:nvPr/>
          </p:nvSpPr>
          <p:spPr>
            <a:xfrm>
              <a:off x="1070718" y="1817712"/>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椭圆 5">
              <a:extLst>
                <a:ext uri="{FF2B5EF4-FFF2-40B4-BE49-F238E27FC236}">
                  <a16:creationId xmlns:a16="http://schemas.microsoft.com/office/drawing/2014/main" id="{06F9F234-A159-4F79-8DF7-4E8B5652A652}"/>
                </a:ext>
              </a:extLst>
            </p:cNvPr>
            <p:cNvSpPr/>
            <p:nvPr/>
          </p:nvSpPr>
          <p:spPr>
            <a:xfrm>
              <a:off x="4522127" y="339989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a:extLst>
                <a:ext uri="{FF2B5EF4-FFF2-40B4-BE49-F238E27FC236}">
                  <a16:creationId xmlns:a16="http://schemas.microsoft.com/office/drawing/2014/main" id="{AF3C29DD-AACB-461A-8837-3DABAC4A176A}"/>
                </a:ext>
              </a:extLst>
            </p:cNvPr>
            <p:cNvSpPr/>
            <p:nvPr/>
          </p:nvSpPr>
          <p:spPr>
            <a:xfrm>
              <a:off x="462263" y="3399899"/>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a:extLst>
                <a:ext uri="{FF2B5EF4-FFF2-40B4-BE49-F238E27FC236}">
                  <a16:creationId xmlns:a16="http://schemas.microsoft.com/office/drawing/2014/main" id="{66839FC8-7DFF-4809-A384-4B1CAB7CDB19}"/>
                </a:ext>
              </a:extLst>
            </p:cNvPr>
            <p:cNvSpPr/>
            <p:nvPr/>
          </p:nvSpPr>
          <p:spPr>
            <a:xfrm>
              <a:off x="3923608" y="1817711"/>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8E0D90F3-EC92-4B41-B9FE-604FEAFF8A9F}"/>
                </a:ext>
              </a:extLst>
            </p:cNvPr>
            <p:cNvSpPr/>
            <p:nvPr/>
          </p:nvSpPr>
          <p:spPr>
            <a:xfrm>
              <a:off x="1070718" y="497654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A5E011FA-920B-4E83-986F-E8AFD395DC11}"/>
                </a:ext>
              </a:extLst>
            </p:cNvPr>
            <p:cNvSpPr/>
            <p:nvPr/>
          </p:nvSpPr>
          <p:spPr>
            <a:xfrm>
              <a:off x="2200206" y="3107909"/>
              <a:ext cx="1057802" cy="1057802"/>
            </a:xfrm>
            <a:prstGeom prst="ellipse">
              <a:avLst/>
            </a:prstGeom>
            <a:solidFill>
              <a:schemeClr val="tx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M</a:t>
              </a:r>
            </a:p>
          </p:txBody>
        </p:sp>
        <p:sp>
          <p:nvSpPr>
            <p:cNvPr id="11" name="椭圆 10">
              <a:extLst>
                <a:ext uri="{FF2B5EF4-FFF2-40B4-BE49-F238E27FC236}">
                  <a16:creationId xmlns:a16="http://schemas.microsoft.com/office/drawing/2014/main" id="{700079AE-00BF-4930-BCA5-AEE27B21690A}"/>
                </a:ext>
              </a:extLst>
            </p:cNvPr>
            <p:cNvSpPr/>
            <p:nvPr/>
          </p:nvSpPr>
          <p:spPr>
            <a:xfrm>
              <a:off x="3923748" y="4976544"/>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组合 21">
            <a:extLst>
              <a:ext uri="{FF2B5EF4-FFF2-40B4-BE49-F238E27FC236}">
                <a16:creationId xmlns:a16="http://schemas.microsoft.com/office/drawing/2014/main" id="{57D84D13-90E9-4C3A-A6D2-B2EECD46B7EF}"/>
              </a:ext>
            </a:extLst>
          </p:cNvPr>
          <p:cNvGrpSpPr/>
          <p:nvPr/>
        </p:nvGrpSpPr>
        <p:grpSpPr>
          <a:xfrm>
            <a:off x="7648849" y="5897526"/>
            <a:ext cx="3620049" cy="841843"/>
            <a:chOff x="6933958" y="5311726"/>
            <a:chExt cx="3620049" cy="787563"/>
          </a:xfrm>
        </p:grpSpPr>
        <p:grpSp>
          <p:nvGrpSpPr>
            <p:cNvPr id="23" name="组合 22">
              <a:extLst>
                <a:ext uri="{FF2B5EF4-FFF2-40B4-BE49-F238E27FC236}">
                  <a16:creationId xmlns:a16="http://schemas.microsoft.com/office/drawing/2014/main" id="{62FE0D91-328C-42E8-891C-81FB442BEC16}"/>
                </a:ext>
              </a:extLst>
            </p:cNvPr>
            <p:cNvGrpSpPr/>
            <p:nvPr/>
          </p:nvGrpSpPr>
          <p:grpSpPr>
            <a:xfrm>
              <a:off x="6933958" y="5311726"/>
              <a:ext cx="3142354" cy="287932"/>
              <a:chOff x="6933958" y="5311726"/>
              <a:chExt cx="3142354" cy="287932"/>
            </a:xfrm>
          </p:grpSpPr>
          <p:sp>
            <p:nvSpPr>
              <p:cNvPr id="30" name="椭圆 29">
                <a:extLst>
                  <a:ext uri="{FF2B5EF4-FFF2-40B4-BE49-F238E27FC236}">
                    <a16:creationId xmlns:a16="http://schemas.microsoft.com/office/drawing/2014/main" id="{C94FAB4A-20F7-45D8-A05E-D9355CB8A924}"/>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文本框 30">
                <a:extLst>
                  <a:ext uri="{FF2B5EF4-FFF2-40B4-BE49-F238E27FC236}">
                    <a16:creationId xmlns:a16="http://schemas.microsoft.com/office/drawing/2014/main" id="{1DD6EA12-8B21-48AD-B277-11CA6777C304}"/>
                  </a:ext>
                </a:extLst>
              </p:cNvPr>
              <p:cNvSpPr txBox="1"/>
              <p:nvPr/>
            </p:nvSpPr>
            <p:spPr>
              <a:xfrm>
                <a:off x="7035095" y="5311726"/>
                <a:ext cx="3041217" cy="287932"/>
              </a:xfrm>
              <a:prstGeom prst="rect">
                <a:avLst/>
              </a:prstGeom>
              <a:noFill/>
            </p:spPr>
            <p:txBody>
              <a:bodyPr wrap="none" rtlCol="0">
                <a:spAutoFit/>
              </a:bodyPr>
              <a:lstStyle/>
              <a:p>
                <a:r>
                  <a:rPr lang="en-US" sz="1400"/>
                  <a:t>Processor with write access to page</a:t>
                </a:r>
              </a:p>
            </p:txBody>
          </p:sp>
        </p:grpSp>
        <p:grpSp>
          <p:nvGrpSpPr>
            <p:cNvPr id="24" name="组合 23">
              <a:extLst>
                <a:ext uri="{FF2B5EF4-FFF2-40B4-BE49-F238E27FC236}">
                  <a16:creationId xmlns:a16="http://schemas.microsoft.com/office/drawing/2014/main" id="{F04F07C1-825E-4D25-B24D-3FC3131C7451}"/>
                </a:ext>
              </a:extLst>
            </p:cNvPr>
            <p:cNvGrpSpPr/>
            <p:nvPr/>
          </p:nvGrpSpPr>
          <p:grpSpPr>
            <a:xfrm>
              <a:off x="6933958" y="5551618"/>
              <a:ext cx="3509442" cy="307777"/>
              <a:chOff x="6933958" y="5311726"/>
              <a:chExt cx="3509442" cy="307777"/>
            </a:xfrm>
          </p:grpSpPr>
          <p:sp>
            <p:nvSpPr>
              <p:cNvPr id="28" name="椭圆 27">
                <a:extLst>
                  <a:ext uri="{FF2B5EF4-FFF2-40B4-BE49-F238E27FC236}">
                    <a16:creationId xmlns:a16="http://schemas.microsoft.com/office/drawing/2014/main" id="{8BBA9BC8-00B5-4895-879C-BC066FC10B16}"/>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文本框 28">
                <a:extLst>
                  <a:ext uri="{FF2B5EF4-FFF2-40B4-BE49-F238E27FC236}">
                    <a16:creationId xmlns:a16="http://schemas.microsoft.com/office/drawing/2014/main" id="{A952F83D-78FC-436F-B9EF-0FBAC15C6DE1}"/>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25" name="组合 24">
              <a:extLst>
                <a:ext uri="{FF2B5EF4-FFF2-40B4-BE49-F238E27FC236}">
                  <a16:creationId xmlns:a16="http://schemas.microsoft.com/office/drawing/2014/main" id="{6FE024E4-D390-4BA4-A602-5C0EC7CD7BB1}"/>
                </a:ext>
              </a:extLst>
            </p:cNvPr>
            <p:cNvGrpSpPr/>
            <p:nvPr/>
          </p:nvGrpSpPr>
          <p:grpSpPr>
            <a:xfrm>
              <a:off x="6933958" y="5791512"/>
              <a:ext cx="3620049" cy="307777"/>
              <a:chOff x="6933958" y="5311726"/>
              <a:chExt cx="3620049" cy="307777"/>
            </a:xfrm>
          </p:grpSpPr>
          <p:sp>
            <p:nvSpPr>
              <p:cNvPr id="26" name="椭圆 25">
                <a:extLst>
                  <a:ext uri="{FF2B5EF4-FFF2-40B4-BE49-F238E27FC236}">
                    <a16:creationId xmlns:a16="http://schemas.microsoft.com/office/drawing/2014/main" id="{87EA5151-5C86-4674-90FE-8C72AD2DEC84}"/>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文本框 26">
                <a:extLst>
                  <a:ext uri="{FF2B5EF4-FFF2-40B4-BE49-F238E27FC236}">
                    <a16:creationId xmlns:a16="http://schemas.microsoft.com/office/drawing/2014/main" id="{991AF8A5-0B20-4C65-9A7F-95B1ECF20162}"/>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
        <p:nvSpPr>
          <p:cNvPr id="33" name="文本框 23">
            <a:extLst>
              <a:ext uri="{FF2B5EF4-FFF2-40B4-BE49-F238E27FC236}">
                <a16:creationId xmlns:a16="http://schemas.microsoft.com/office/drawing/2014/main" id="{79774D33-D4E9-47A3-9832-BC7EAF7B0856}"/>
              </a:ext>
            </a:extLst>
          </p:cNvPr>
          <p:cNvSpPr txBox="1"/>
          <p:nvPr/>
        </p:nvSpPr>
        <p:spPr>
          <a:xfrm>
            <a:off x="6585307" y="1434476"/>
            <a:ext cx="4431035" cy="707886"/>
          </a:xfrm>
          <a:prstGeom prst="rect">
            <a:avLst/>
          </a:prstGeom>
          <a:noFill/>
        </p:spPr>
        <p:txBody>
          <a:bodyPr wrap="square" rtlCol="0">
            <a:spAutoFit/>
          </a:bodyPr>
          <a:lstStyle/>
          <a:p>
            <a:r>
              <a:rPr lang="en-US" sz="2000"/>
              <a:t>1. </a:t>
            </a:r>
            <a:r>
              <a:rPr lang="en-US" sz="2000" err="1"/>
              <a:t>RequestNode</a:t>
            </a:r>
            <a:r>
              <a:rPr lang="en-US" sz="2000"/>
              <a:t> asks the Manager for the page and its </a:t>
            </a:r>
            <a:r>
              <a:rPr lang="en-US" sz="2000" i="1">
                <a:latin typeface="Times New Roman" panose="02020603050405020304" pitchFamily="18" charset="0"/>
                <a:cs typeface="Times New Roman" panose="02020603050405020304" pitchFamily="18" charset="0"/>
              </a:rPr>
              <a:t>copy set </a:t>
            </a:r>
            <a:endParaRPr lang="en-US" sz="2000"/>
          </a:p>
        </p:txBody>
      </p:sp>
      <p:sp>
        <p:nvSpPr>
          <p:cNvPr id="34" name="文本框 22">
            <a:extLst>
              <a:ext uri="{FF2B5EF4-FFF2-40B4-BE49-F238E27FC236}">
                <a16:creationId xmlns:a16="http://schemas.microsoft.com/office/drawing/2014/main" id="{90847B7F-5FA0-41DF-8B81-4753BF16C847}"/>
              </a:ext>
            </a:extLst>
          </p:cNvPr>
          <p:cNvSpPr txBox="1"/>
          <p:nvPr/>
        </p:nvSpPr>
        <p:spPr>
          <a:xfrm>
            <a:off x="4254492" y="5450371"/>
            <a:ext cx="2330815" cy="369332"/>
          </a:xfrm>
          <a:prstGeom prst="rect">
            <a:avLst/>
          </a:prstGeom>
          <a:noFill/>
        </p:spPr>
        <p:txBody>
          <a:bodyPr wrap="square" rtlCol="0">
            <a:spAutoFit/>
          </a:bodyPr>
          <a:lstStyle/>
          <a:p>
            <a:r>
              <a:rPr lang="en-US"/>
              <a:t>Write fault happens</a:t>
            </a:r>
          </a:p>
        </p:txBody>
      </p:sp>
      <p:sp>
        <p:nvSpPr>
          <p:cNvPr id="12" name="文本框 30">
            <a:extLst>
              <a:ext uri="{FF2B5EF4-FFF2-40B4-BE49-F238E27FC236}">
                <a16:creationId xmlns:a16="http://schemas.microsoft.com/office/drawing/2014/main" id="{91F85EF4-0EC3-4A2E-AE4B-CD106DB5B8A4}"/>
              </a:ext>
            </a:extLst>
          </p:cNvPr>
          <p:cNvSpPr txBox="1"/>
          <p:nvPr/>
        </p:nvSpPr>
        <p:spPr>
          <a:xfrm>
            <a:off x="7820867" y="5641097"/>
            <a:ext cx="1845377" cy="307777"/>
          </a:xfrm>
          <a:prstGeom prst="rect">
            <a:avLst/>
          </a:prstGeom>
          <a:noFill/>
        </p:spPr>
        <p:txBody>
          <a:bodyPr wrap="none" rtlCol="0">
            <a:spAutoFit/>
          </a:bodyPr>
          <a:lstStyle/>
          <a:p>
            <a:r>
              <a:rPr lang="en-US" sz="1400"/>
              <a:t>Centralized manager</a:t>
            </a:r>
          </a:p>
        </p:txBody>
      </p:sp>
      <p:sp>
        <p:nvSpPr>
          <p:cNvPr id="13" name="椭圆 29">
            <a:extLst>
              <a:ext uri="{FF2B5EF4-FFF2-40B4-BE49-F238E27FC236}">
                <a16:creationId xmlns:a16="http://schemas.microsoft.com/office/drawing/2014/main" id="{090ACA5D-E751-4046-959F-E0562FA819CF}"/>
              </a:ext>
            </a:extLst>
          </p:cNvPr>
          <p:cNvSpPr/>
          <p:nvPr/>
        </p:nvSpPr>
        <p:spPr>
          <a:xfrm>
            <a:off x="7598733" y="5648197"/>
            <a:ext cx="246142" cy="263105"/>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M</a:t>
            </a:r>
          </a:p>
        </p:txBody>
      </p:sp>
      <p:cxnSp>
        <p:nvCxnSpPr>
          <p:cNvPr id="37" name="连接符: 曲线 29">
            <a:extLst>
              <a:ext uri="{FF2B5EF4-FFF2-40B4-BE49-F238E27FC236}">
                <a16:creationId xmlns:a16="http://schemas.microsoft.com/office/drawing/2014/main" id="{EB321B84-B787-4B56-94C9-053C6B9306FB}"/>
              </a:ext>
            </a:extLst>
          </p:cNvPr>
          <p:cNvCxnSpPr>
            <a:cxnSpLocks/>
            <a:stCxn id="11" idx="0"/>
            <a:endCxn id="10" idx="6"/>
          </p:cNvCxnSpPr>
          <p:nvPr/>
        </p:nvCxnSpPr>
        <p:spPr>
          <a:xfrm rot="16200000" flipV="1">
            <a:off x="3039468" y="3855350"/>
            <a:ext cx="1339734" cy="902653"/>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8" name="文本框 23">
            <a:extLst>
              <a:ext uri="{FF2B5EF4-FFF2-40B4-BE49-F238E27FC236}">
                <a16:creationId xmlns:a16="http://schemas.microsoft.com/office/drawing/2014/main" id="{D0610D6A-AEF4-46DF-8FDC-09BAD80AC176}"/>
              </a:ext>
            </a:extLst>
          </p:cNvPr>
          <p:cNvSpPr txBox="1"/>
          <p:nvPr/>
        </p:nvSpPr>
        <p:spPr>
          <a:xfrm>
            <a:off x="6585306" y="3994268"/>
            <a:ext cx="4431036" cy="1015663"/>
          </a:xfrm>
          <a:prstGeom prst="rect">
            <a:avLst/>
          </a:prstGeom>
          <a:noFill/>
        </p:spPr>
        <p:txBody>
          <a:bodyPr wrap="square" rtlCol="0">
            <a:spAutoFit/>
          </a:bodyPr>
          <a:lstStyle/>
          <a:p>
            <a:r>
              <a:rPr lang="en-US" sz="2000"/>
              <a:t>4. </a:t>
            </a:r>
            <a:r>
              <a:rPr lang="en-US" sz="2000" err="1"/>
              <a:t>RequestNode</a:t>
            </a:r>
            <a:r>
              <a:rPr lang="en-US" sz="2000"/>
              <a:t> </a:t>
            </a:r>
            <a:r>
              <a:rPr lang="en-US" sz="2000" i="1">
                <a:latin typeface="Times New Roman" panose="02020603050405020304" pitchFamily="18" charset="0"/>
                <a:cs typeface="Times New Roman" panose="02020603050405020304" pitchFamily="18" charset="0"/>
              </a:rPr>
              <a:t>invalidates</a:t>
            </a:r>
            <a:r>
              <a:rPr lang="en-US" sz="2000"/>
              <a:t> every node in the </a:t>
            </a:r>
            <a:r>
              <a:rPr lang="en-US" sz="2000" i="1">
                <a:latin typeface="Times New Roman" panose="02020603050405020304" pitchFamily="18" charset="0"/>
                <a:cs typeface="Times New Roman" panose="02020603050405020304" pitchFamily="18" charset="0"/>
              </a:rPr>
              <a:t>copy set </a:t>
            </a:r>
            <a:r>
              <a:rPr lang="en-US" sz="2000"/>
              <a:t>of Owner and empty the </a:t>
            </a:r>
            <a:r>
              <a:rPr lang="en-US" sz="2000" i="1">
                <a:latin typeface="Times New Roman" panose="02020603050405020304" pitchFamily="18" charset="0"/>
                <a:cs typeface="Times New Roman" panose="02020603050405020304" pitchFamily="18" charset="0"/>
              </a:rPr>
              <a:t>copy set</a:t>
            </a:r>
            <a:r>
              <a:rPr lang="en-US" sz="2000"/>
              <a:t> </a:t>
            </a:r>
          </a:p>
        </p:txBody>
      </p:sp>
      <p:cxnSp>
        <p:nvCxnSpPr>
          <p:cNvPr id="39" name="连接符: 曲线 29">
            <a:extLst>
              <a:ext uri="{FF2B5EF4-FFF2-40B4-BE49-F238E27FC236}">
                <a16:creationId xmlns:a16="http://schemas.microsoft.com/office/drawing/2014/main" id="{D41A2693-C637-4BEC-978E-04ECAF47825D}"/>
              </a:ext>
            </a:extLst>
          </p:cNvPr>
          <p:cNvCxnSpPr>
            <a:cxnSpLocks/>
            <a:endCxn id="8" idx="2"/>
          </p:cNvCxnSpPr>
          <p:nvPr/>
        </p:nvCxnSpPr>
        <p:spPr>
          <a:xfrm rot="5400000" flipH="1" flipV="1">
            <a:off x="2917409" y="2151248"/>
            <a:ext cx="1102822" cy="909575"/>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1" name="文本框 23">
            <a:extLst>
              <a:ext uri="{FF2B5EF4-FFF2-40B4-BE49-F238E27FC236}">
                <a16:creationId xmlns:a16="http://schemas.microsoft.com/office/drawing/2014/main" id="{611D301B-E3BD-4C8C-95CA-A4AE93B1656E}"/>
              </a:ext>
            </a:extLst>
          </p:cNvPr>
          <p:cNvSpPr txBox="1"/>
          <p:nvPr/>
        </p:nvSpPr>
        <p:spPr>
          <a:xfrm>
            <a:off x="6519993" y="2252092"/>
            <a:ext cx="4303672" cy="707886"/>
          </a:xfrm>
          <a:prstGeom prst="rect">
            <a:avLst/>
          </a:prstGeom>
          <a:noFill/>
        </p:spPr>
        <p:txBody>
          <a:bodyPr wrap="square" rtlCol="0">
            <a:spAutoFit/>
          </a:bodyPr>
          <a:lstStyle/>
          <a:p>
            <a:r>
              <a:rPr lang="en-US" sz="2000"/>
              <a:t>2. Manager forwards the request to Owner, and edit the </a:t>
            </a:r>
            <a:r>
              <a:rPr lang="en-US" sz="2000" i="1">
                <a:latin typeface="Times New Roman" panose="02020603050405020304" pitchFamily="18" charset="0"/>
                <a:cs typeface="Times New Roman" panose="02020603050405020304" pitchFamily="18" charset="0"/>
              </a:rPr>
              <a:t>Owner</a:t>
            </a:r>
            <a:r>
              <a:rPr lang="en-US" sz="2000"/>
              <a:t> table</a:t>
            </a:r>
          </a:p>
        </p:txBody>
      </p:sp>
      <p:sp>
        <p:nvSpPr>
          <p:cNvPr id="42" name="文本框 23">
            <a:extLst>
              <a:ext uri="{FF2B5EF4-FFF2-40B4-BE49-F238E27FC236}">
                <a16:creationId xmlns:a16="http://schemas.microsoft.com/office/drawing/2014/main" id="{6C241B7B-DA0C-472B-88E6-D8BD9464D556}"/>
              </a:ext>
            </a:extLst>
          </p:cNvPr>
          <p:cNvSpPr txBox="1"/>
          <p:nvPr/>
        </p:nvSpPr>
        <p:spPr>
          <a:xfrm>
            <a:off x="6522386" y="3086328"/>
            <a:ext cx="4804744" cy="707886"/>
          </a:xfrm>
          <a:prstGeom prst="rect">
            <a:avLst/>
          </a:prstGeom>
          <a:noFill/>
        </p:spPr>
        <p:txBody>
          <a:bodyPr wrap="square" rtlCol="0">
            <a:spAutoFit/>
          </a:bodyPr>
          <a:lstStyle/>
          <a:p>
            <a:r>
              <a:rPr lang="en-US" sz="2000"/>
              <a:t>3. Owner send the page and </a:t>
            </a:r>
            <a:r>
              <a:rPr lang="en-US" sz="2000" i="1">
                <a:latin typeface="Times New Roman" panose="02020603050405020304" pitchFamily="18" charset="0"/>
                <a:cs typeface="Times New Roman" panose="02020603050405020304" pitchFamily="18" charset="0"/>
              </a:rPr>
              <a:t>copy set</a:t>
            </a:r>
            <a:r>
              <a:rPr lang="en-US" sz="2000"/>
              <a:t> and relinquish the ownership to </a:t>
            </a:r>
            <a:r>
              <a:rPr lang="en-US" sz="2000" err="1"/>
              <a:t>RequestNode</a:t>
            </a:r>
            <a:endParaRPr lang="en-US" sz="2000"/>
          </a:p>
        </p:txBody>
      </p:sp>
      <p:grpSp>
        <p:nvGrpSpPr>
          <p:cNvPr id="43" name="组合 52">
            <a:extLst>
              <a:ext uri="{FF2B5EF4-FFF2-40B4-BE49-F238E27FC236}">
                <a16:creationId xmlns:a16="http://schemas.microsoft.com/office/drawing/2014/main" id="{5F804B1C-196E-4C48-8362-5CD83CD9774F}"/>
              </a:ext>
            </a:extLst>
          </p:cNvPr>
          <p:cNvGrpSpPr/>
          <p:nvPr/>
        </p:nvGrpSpPr>
        <p:grpSpPr>
          <a:xfrm rot="2507745">
            <a:off x="4004737" y="2446157"/>
            <a:ext cx="320237" cy="2530375"/>
            <a:chOff x="2704995" y="4888984"/>
            <a:chExt cx="398084" cy="1441459"/>
          </a:xfrm>
        </p:grpSpPr>
        <p:sp>
          <p:nvSpPr>
            <p:cNvPr id="44" name="箭头: 下 53">
              <a:extLst>
                <a:ext uri="{FF2B5EF4-FFF2-40B4-BE49-F238E27FC236}">
                  <a16:creationId xmlns:a16="http://schemas.microsoft.com/office/drawing/2014/main" id="{5E4D6248-A34B-4BA0-8604-6FDF90B80764}"/>
                </a:ext>
              </a:extLst>
            </p:cNvPr>
            <p:cNvSpPr/>
            <p:nvPr/>
          </p:nvSpPr>
          <p:spPr>
            <a:xfrm rot="19057483">
              <a:off x="2704995" y="4888984"/>
              <a:ext cx="308233" cy="1441459"/>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文本框 54">
              <a:extLst>
                <a:ext uri="{FF2B5EF4-FFF2-40B4-BE49-F238E27FC236}">
                  <a16:creationId xmlns:a16="http://schemas.microsoft.com/office/drawing/2014/main" id="{3038DC4D-125E-40F9-8583-729727F798DF}"/>
                </a:ext>
              </a:extLst>
            </p:cNvPr>
            <p:cNvSpPr txBox="1"/>
            <p:nvPr/>
          </p:nvSpPr>
          <p:spPr>
            <a:xfrm rot="2892255">
              <a:off x="2480875" y="5247934"/>
              <a:ext cx="861813" cy="382595"/>
            </a:xfrm>
            <a:prstGeom prst="rect">
              <a:avLst/>
            </a:prstGeom>
            <a:noFill/>
          </p:spPr>
          <p:txBody>
            <a:bodyPr wrap="none" rtlCol="0">
              <a:spAutoFit/>
            </a:bodyPr>
            <a:lstStyle/>
            <a:p>
              <a:r>
                <a:rPr lang="en-US" sz="1400"/>
                <a:t>Page and copy set</a:t>
              </a:r>
            </a:p>
          </p:txBody>
        </p:sp>
      </p:grpSp>
      <p:sp>
        <p:nvSpPr>
          <p:cNvPr id="47" name="椭圆 8">
            <a:extLst>
              <a:ext uri="{FF2B5EF4-FFF2-40B4-BE49-F238E27FC236}">
                <a16:creationId xmlns:a16="http://schemas.microsoft.com/office/drawing/2014/main" id="{7FB976A7-1373-4C59-974B-70D8102509E1}"/>
              </a:ext>
            </a:extLst>
          </p:cNvPr>
          <p:cNvSpPr/>
          <p:nvPr/>
        </p:nvSpPr>
        <p:spPr>
          <a:xfrm>
            <a:off x="3923607" y="4979472"/>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椭圆 6">
            <a:extLst>
              <a:ext uri="{FF2B5EF4-FFF2-40B4-BE49-F238E27FC236}">
                <a16:creationId xmlns:a16="http://schemas.microsoft.com/office/drawing/2014/main" id="{3135909C-1FAE-4126-97D9-F1E292C0A9F2}"/>
              </a:ext>
            </a:extLst>
          </p:cNvPr>
          <p:cNvSpPr/>
          <p:nvPr/>
        </p:nvSpPr>
        <p:spPr>
          <a:xfrm>
            <a:off x="1070718" y="1818670"/>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椭圆 6">
            <a:extLst>
              <a:ext uri="{FF2B5EF4-FFF2-40B4-BE49-F238E27FC236}">
                <a16:creationId xmlns:a16="http://schemas.microsoft.com/office/drawing/2014/main" id="{7055D3CC-6997-4E47-8CFF-BAD81F6C487B}"/>
              </a:ext>
            </a:extLst>
          </p:cNvPr>
          <p:cNvSpPr/>
          <p:nvPr/>
        </p:nvSpPr>
        <p:spPr>
          <a:xfrm>
            <a:off x="1071515" y="496814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椭圆 8">
            <a:extLst>
              <a:ext uri="{FF2B5EF4-FFF2-40B4-BE49-F238E27FC236}">
                <a16:creationId xmlns:a16="http://schemas.microsoft.com/office/drawing/2014/main" id="{0D996A8B-153B-4FFD-93AC-DDDF115866BD}"/>
              </a:ext>
            </a:extLst>
          </p:cNvPr>
          <p:cNvSpPr/>
          <p:nvPr/>
        </p:nvSpPr>
        <p:spPr>
          <a:xfrm>
            <a:off x="3925058" y="1817117"/>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882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3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39"/>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xit" presetSubtype="0" fill="hold" nodeType="withEffect">
                                  <p:stCondLst>
                                    <p:cond delay="0"/>
                                  </p:stCondLst>
                                  <p:childTnLst>
                                    <p:set>
                                      <p:cBhvr>
                                        <p:cTn id="42"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8" grpId="0"/>
      <p:bldP spid="41" grpId="0"/>
      <p:bldP spid="42" grpId="0"/>
      <p:bldP spid="47" grpId="0" animBg="1"/>
      <p:bldP spid="2" grpId="0" animBg="1"/>
      <p:bldP spid="48" grpId="0" animBg="1"/>
      <p:bldP spid="4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7" name="Straight Connector 26">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DFB5FF83-298C-4FD1-8FCE-AFDDE5A34760}"/>
              </a:ext>
            </a:extLst>
          </p:cNvPr>
          <p:cNvSpPr>
            <a:spLocks noGrp="1"/>
          </p:cNvSpPr>
          <p:nvPr>
            <p:ph type="title"/>
          </p:nvPr>
        </p:nvSpPr>
        <p:spPr>
          <a:xfrm>
            <a:off x="643468" y="643467"/>
            <a:ext cx="3415612" cy="5571066"/>
          </a:xfrm>
        </p:spPr>
        <p:txBody>
          <a:bodyPr vert="horz" lIns="91440" tIns="45720" rIns="91440" bIns="45720" rtlCol="0" anchor="ctr">
            <a:normAutofit/>
          </a:bodyPr>
          <a:lstStyle/>
          <a:p>
            <a:r>
              <a:rPr lang="en-US" sz="5000" kern="1200" cap="all" spc="100" baseline="0">
                <a:solidFill>
                  <a:srgbClr val="FFFFFF"/>
                </a:solidFill>
                <a:latin typeface="+mj-lt"/>
                <a:ea typeface="+mj-ea"/>
                <a:cs typeface="+mj-cs"/>
              </a:rPr>
              <a:t>Outline</a:t>
            </a:r>
          </a:p>
        </p:txBody>
      </p:sp>
      <p:graphicFrame>
        <p:nvGraphicFramePr>
          <p:cNvPr id="22" name="内容占位符 2">
            <a:extLst>
              <a:ext uri="{FF2B5EF4-FFF2-40B4-BE49-F238E27FC236}">
                <a16:creationId xmlns:a16="http://schemas.microsoft.com/office/drawing/2014/main" id="{FEC6580F-D4A4-40E2-9702-903D3D32BE52}"/>
              </a:ext>
            </a:extLst>
          </p:cNvPr>
          <p:cNvGraphicFramePr>
            <a:graphicFrameLocks noGrp="1"/>
          </p:cNvGraphicFramePr>
          <p:nvPr>
            <p:ph idx="1"/>
            <p:extLst>
              <p:ext uri="{D42A27DB-BD31-4B8C-83A1-F6EECF244321}">
                <p14:modId xmlns:p14="http://schemas.microsoft.com/office/powerpoint/2010/main" val="3302401403"/>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696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9">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1">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DFB5FF83-298C-4FD1-8FCE-AFDDE5A34760}"/>
              </a:ext>
            </a:extLst>
          </p:cNvPr>
          <p:cNvSpPr>
            <a:spLocks noGrp="1"/>
          </p:cNvSpPr>
          <p:nvPr>
            <p:ph type="title"/>
          </p:nvPr>
        </p:nvSpPr>
        <p:spPr>
          <a:xfrm>
            <a:off x="643468" y="643467"/>
            <a:ext cx="3415612" cy="5571066"/>
          </a:xfrm>
        </p:spPr>
        <p:txBody>
          <a:bodyPr vert="horz" lIns="91440" tIns="45720" rIns="91440" bIns="45720" rtlCol="0" anchor="ctr">
            <a:normAutofit/>
          </a:bodyPr>
          <a:lstStyle/>
          <a:p>
            <a:r>
              <a:rPr lang="en-US" sz="5000" kern="1200" cap="all" spc="100" baseline="0">
                <a:solidFill>
                  <a:srgbClr val="FFFFFF"/>
                </a:solidFill>
                <a:latin typeface="+mj-lt"/>
                <a:ea typeface="+mj-ea"/>
                <a:cs typeface="+mj-cs"/>
              </a:rPr>
              <a:t>Distributed Manager Algorithms</a:t>
            </a:r>
          </a:p>
        </p:txBody>
      </p:sp>
      <p:graphicFrame>
        <p:nvGraphicFramePr>
          <p:cNvPr id="5" name="内容占位符 2">
            <a:extLst>
              <a:ext uri="{FF2B5EF4-FFF2-40B4-BE49-F238E27FC236}">
                <a16:creationId xmlns:a16="http://schemas.microsoft.com/office/drawing/2014/main" id="{8568698A-75FF-4D75-A185-6F56889BF72F}"/>
              </a:ext>
            </a:extLst>
          </p:cNvPr>
          <p:cNvGraphicFramePr>
            <a:graphicFrameLocks noGrp="1"/>
          </p:cNvGraphicFramePr>
          <p:nvPr>
            <p:ph idx="1"/>
            <p:extLst>
              <p:ext uri="{D42A27DB-BD31-4B8C-83A1-F6EECF244321}">
                <p14:modId xmlns:p14="http://schemas.microsoft.com/office/powerpoint/2010/main" val="2236008665"/>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4554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6C0EBD1C-84FE-4C0D-94E9-AAD83648ED56}"/>
              </a:ext>
            </a:extLst>
          </p:cNvPr>
          <p:cNvSpPr>
            <a:spLocks noGrp="1"/>
          </p:cNvSpPr>
          <p:nvPr>
            <p:ph idx="1"/>
          </p:nvPr>
        </p:nvSpPr>
        <p:spPr>
          <a:xfrm>
            <a:off x="1064029" y="1446414"/>
            <a:ext cx="9060873" cy="4751186"/>
          </a:xfrm>
        </p:spPr>
        <p:txBody>
          <a:bodyPr>
            <a:normAutofit/>
          </a:bodyPr>
          <a:lstStyle/>
          <a:p>
            <a:r>
              <a:rPr lang="en-US"/>
              <a:t>Each processor manages a predetermined subset of pages</a:t>
            </a:r>
          </a:p>
          <a:p>
            <a:endParaRPr lang="en-US"/>
          </a:p>
          <a:p>
            <a:r>
              <a:rPr lang="en-US"/>
              <a:t>Performance:</a:t>
            </a:r>
          </a:p>
          <a:p>
            <a:pPr marL="274320" lvl="1" indent="0">
              <a:buNone/>
            </a:pPr>
            <a:r>
              <a:rPr lang="en-US"/>
              <a:t>Superior to the centralized manager algorithms when a parallel program exhibits a high rate of page fault. </a:t>
            </a:r>
          </a:p>
          <a:p>
            <a:endParaRPr lang="en-US"/>
          </a:p>
          <a:p>
            <a:r>
              <a:rPr lang="en-US"/>
              <a:t>Difficulty:</a:t>
            </a:r>
          </a:p>
          <a:p>
            <a:pPr marL="274320" lvl="1" indent="0">
              <a:buNone/>
            </a:pPr>
            <a:r>
              <a:rPr lang="en-US"/>
              <a:t>Difficult to find a good fixed distribution function that fits all application.</a:t>
            </a:r>
          </a:p>
          <a:p>
            <a:endParaRPr lang="en-US"/>
          </a:p>
          <a:p>
            <a:endParaRPr lang="en-US"/>
          </a:p>
        </p:txBody>
      </p:sp>
      <p:sp>
        <p:nvSpPr>
          <p:cNvPr id="3" name="标题 2">
            <a:extLst>
              <a:ext uri="{FF2B5EF4-FFF2-40B4-BE49-F238E27FC236}">
                <a16:creationId xmlns:a16="http://schemas.microsoft.com/office/drawing/2014/main" id="{54E7F0B2-D31F-45E9-BFE1-C46273D64663}"/>
              </a:ext>
            </a:extLst>
          </p:cNvPr>
          <p:cNvSpPr>
            <a:spLocks noGrp="1"/>
          </p:cNvSpPr>
          <p:nvPr>
            <p:ph type="title"/>
          </p:nvPr>
        </p:nvSpPr>
        <p:spPr/>
        <p:txBody>
          <a:bodyPr>
            <a:normAutofit/>
          </a:bodyPr>
          <a:lstStyle/>
          <a:p>
            <a:r>
              <a:rPr lang="en-US" dirty="0"/>
              <a:t>A Fixed Distributed Manager Algorithm</a:t>
            </a:r>
          </a:p>
        </p:txBody>
      </p:sp>
    </p:spTree>
    <p:extLst>
      <p:ext uri="{BB962C8B-B14F-4D97-AF65-F5344CB8AC3E}">
        <p14:creationId xmlns:p14="http://schemas.microsoft.com/office/powerpoint/2010/main" val="3471955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a:extLst>
              <a:ext uri="{FF2B5EF4-FFF2-40B4-BE49-F238E27FC236}">
                <a16:creationId xmlns:a16="http://schemas.microsoft.com/office/drawing/2014/main" id="{25FA0292-684A-4817-B72F-4C4A848BE4C9}"/>
              </a:ext>
            </a:extLst>
          </p:cNvPr>
          <p:cNvSpPr>
            <a:spLocks noGrp="1"/>
          </p:cNvSpPr>
          <p:nvPr>
            <p:ph type="title"/>
          </p:nvPr>
        </p:nvSpPr>
        <p:spPr/>
        <p:txBody>
          <a:bodyPr>
            <a:normAutofit/>
          </a:bodyPr>
          <a:lstStyle/>
          <a:p>
            <a:r>
              <a:rPr lang="en-US"/>
              <a:t>A Fixed Distributed Manager Algorithm</a:t>
            </a:r>
          </a:p>
        </p:txBody>
      </p:sp>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5175BA71-A3E7-48D1-8AB9-6DE5EBC7A653}"/>
                  </a:ext>
                </a:extLst>
              </p:cNvPr>
              <p:cNvSpPr txBox="1"/>
              <p:nvPr/>
            </p:nvSpPr>
            <p:spPr>
              <a:xfrm>
                <a:off x="2061556" y="1342811"/>
                <a:ext cx="7639397" cy="4714624"/>
              </a:xfrm>
              <a:prstGeom prst="rect">
                <a:avLst/>
              </a:prstGeom>
              <a:noFill/>
            </p:spPr>
            <p:txBody>
              <a:bodyPr wrap="square" rtlCol="0">
                <a:spAutoFit/>
              </a:bodyPr>
              <a:lstStyle/>
              <a:p>
                <a:pPr>
                  <a:spcBef>
                    <a:spcPts val="600"/>
                  </a:spcBef>
                </a:pPr>
                <a:r>
                  <a:rPr lang="en-US" sz="2000"/>
                  <a:t>A most straight-forward approach:</a:t>
                </a:r>
              </a:p>
              <a:p>
                <a:pPr>
                  <a:spcBef>
                    <a:spcPts val="600"/>
                  </a:spcBef>
                </a:pPr>
                <a:r>
                  <a:rPr lang="en-US" sz="2000"/>
                  <a:t>	Distribute pages evenly in a fixed manner to all processors</a:t>
                </a:r>
              </a:p>
              <a:p>
                <a:pPr>
                  <a:spcBef>
                    <a:spcPts val="600"/>
                  </a:spcBef>
                </a:pPr>
                <a:endParaRPr lang="en-US" sz="2000"/>
              </a:p>
              <a:p>
                <a:pPr>
                  <a:spcBef>
                    <a:spcPts val="600"/>
                  </a:spcBef>
                </a:pPr>
                <a:r>
                  <a:rPr lang="en-US" sz="2000" err="1"/>
                  <a:t>Eg</a:t>
                </a:r>
                <a:r>
                  <a:rPr lang="en-US" sz="2000"/>
                  <a:t>:</a:t>
                </a:r>
              </a:p>
              <a:p>
                <a:pPr>
                  <a:spcBef>
                    <a:spcPts val="600"/>
                  </a:spcBef>
                </a:pPr>
                <a:r>
                  <a:rPr lang="en-US" sz="2000"/>
                  <a:t>		Suppose there are </a:t>
                </a:r>
                <a:r>
                  <a:rPr lang="en-US" sz="2000" i="1"/>
                  <a:t>M</a:t>
                </a:r>
                <a:r>
                  <a:rPr lang="en-US" sz="2000"/>
                  <a:t> pages, </a:t>
                </a:r>
                <a14:m>
                  <m:oMath xmlns:m="http://schemas.openxmlformats.org/officeDocument/2006/math">
                    <m:r>
                      <a:rPr lang="en-US" sz="2000" b="0" i="1" smtClean="0">
                        <a:latin typeface="Cambria Math" panose="02040503050406030204" pitchFamily="18" charset="0"/>
                      </a:rPr>
                      <m:t>𝐼</m:t>
                    </m:r>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1, …, </m:t>
                        </m:r>
                        <m:r>
                          <a:rPr lang="en-US" sz="2000" b="0" i="1" smtClean="0">
                            <a:latin typeface="Cambria Math" panose="02040503050406030204" pitchFamily="18" charset="0"/>
                          </a:rPr>
                          <m:t>𝑀</m:t>
                        </m:r>
                      </m:e>
                    </m:d>
                  </m:oMath>
                </a14:m>
                <a:r>
                  <a:rPr lang="en-US" sz="2000"/>
                  <a:t>, an appropriate </a:t>
                </a:r>
              </a:p>
              <a:p>
                <a:pPr>
                  <a:spcBef>
                    <a:spcPts val="600"/>
                  </a:spcBef>
                </a:pPr>
                <a:r>
                  <a:rPr lang="en-US" sz="2000"/>
                  <a:t>	hashing function </a:t>
                </a:r>
                <a14:m>
                  <m:oMath xmlns:m="http://schemas.openxmlformats.org/officeDocument/2006/math">
                    <m:r>
                      <a:rPr lang="en-US" sz="2000" b="0" i="1" smtClean="0">
                        <a:latin typeface="Cambria Math" panose="02040503050406030204" pitchFamily="18" charset="0"/>
                      </a:rPr>
                      <m:t>𝐻</m:t>
                    </m:r>
                  </m:oMath>
                </a14:m>
                <a:r>
                  <a:rPr lang="en-US" sz="2000"/>
                  <a:t> can be defined as:</a:t>
                </a:r>
              </a:p>
              <a:p>
                <a:pPr>
                  <a:spcBef>
                    <a:spcPts val="600"/>
                  </a:spcBef>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𝐻</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𝑝</m:t>
                          </m:r>
                        </m:e>
                      </m:d>
                      <m:r>
                        <a:rPr lang="en-US" sz="2000" b="0" i="1" smtClean="0">
                          <a:latin typeface="Cambria Math" panose="02040503050406030204" pitchFamily="18" charset="0"/>
                        </a:rPr>
                        <m:t>=</m:t>
                      </m:r>
                      <m:r>
                        <a:rPr lang="en-US" sz="2000" b="0" i="1" smtClean="0">
                          <a:latin typeface="Cambria Math" panose="02040503050406030204" pitchFamily="18" charset="0"/>
                        </a:rPr>
                        <m:t>𝑝</m:t>
                      </m:r>
                      <m:r>
                        <a:rPr lang="en-US" sz="2000" b="0" i="1" smtClean="0">
                          <a:latin typeface="Cambria Math" panose="02040503050406030204" pitchFamily="18" charset="0"/>
                        </a:rPr>
                        <m:t> </m:t>
                      </m:r>
                      <m:r>
                        <a:rPr lang="en-US" sz="2000" b="0" i="1" smtClean="0">
                          <a:latin typeface="Cambria Math" panose="02040503050406030204" pitchFamily="18" charset="0"/>
                        </a:rPr>
                        <m:t>𝑚𝑜𝑑</m:t>
                      </m:r>
                      <m:r>
                        <a:rPr lang="en-US" sz="2000" b="0" i="1" smtClean="0">
                          <a:latin typeface="Cambria Math" panose="02040503050406030204" pitchFamily="18" charset="0"/>
                        </a:rPr>
                        <m:t> </m:t>
                      </m:r>
                      <m:r>
                        <a:rPr lang="en-US" sz="2000" b="0" i="1" smtClean="0">
                          <a:latin typeface="Cambria Math" panose="02040503050406030204" pitchFamily="18" charset="0"/>
                        </a:rPr>
                        <m:t>𝑁</m:t>
                      </m:r>
                    </m:oMath>
                  </m:oMathPara>
                </a14:m>
                <a:endParaRPr lang="en-US" sz="2000"/>
              </a:p>
              <a:p>
                <a:pPr>
                  <a:spcBef>
                    <a:spcPts val="600"/>
                  </a:spcBef>
                </a:pPr>
                <a:r>
                  <a:rPr lang="en-US" sz="2000"/>
                  <a:t>	where </a:t>
                </a:r>
                <a14:m>
                  <m:oMath xmlns:m="http://schemas.openxmlformats.org/officeDocument/2006/math">
                    <m:r>
                      <a:rPr lang="en-US" sz="2000" b="0" i="1" smtClean="0">
                        <a:latin typeface="Cambria Math" panose="02040503050406030204" pitchFamily="18" charset="0"/>
                      </a:rPr>
                      <m:t>𝑝</m:t>
                    </m:r>
                    <m:r>
                      <a:rPr lang="en-US" sz="2000" b="0" i="1" smtClean="0">
                        <a:latin typeface="Cambria Math" panose="02040503050406030204" pitchFamily="18" charset="0"/>
                      </a:rPr>
                      <m:t>∈</m:t>
                    </m:r>
                    <m:r>
                      <a:rPr lang="en-US" sz="2000" b="0" i="1" smtClean="0">
                        <a:latin typeface="Cambria Math" panose="02040503050406030204" pitchFamily="18" charset="0"/>
                      </a:rPr>
                      <m:t>𝐼</m:t>
                    </m:r>
                  </m:oMath>
                </a14:m>
                <a:r>
                  <a:rPr lang="en-US" sz="2000"/>
                  <a:t> and </a:t>
                </a:r>
                <a14:m>
                  <m:oMath xmlns:m="http://schemas.openxmlformats.org/officeDocument/2006/math">
                    <m:r>
                      <a:rPr lang="en-US" sz="2000" b="0" i="1" smtClean="0">
                        <a:latin typeface="Cambria Math" panose="02040503050406030204" pitchFamily="18" charset="0"/>
                      </a:rPr>
                      <m:t>𝑁</m:t>
                    </m:r>
                  </m:oMath>
                </a14:m>
                <a:r>
                  <a:rPr lang="en-US" sz="2000"/>
                  <a:t> is the number of processors. </a:t>
                </a:r>
              </a:p>
              <a:p>
                <a:pPr>
                  <a:spcBef>
                    <a:spcPts val="600"/>
                  </a:spcBef>
                </a:pPr>
                <a:endParaRPr lang="en-US" sz="2000"/>
              </a:p>
              <a:p>
                <a:pPr>
                  <a:spcBef>
                    <a:spcPts val="600"/>
                  </a:spcBef>
                </a:pPr>
                <a:r>
                  <a:rPr lang="en-US" sz="2000"/>
                  <a:t>		A more general definition is </a:t>
                </a:r>
              </a:p>
              <a:p>
                <a:pPr>
                  <a:spcBef>
                    <a:spcPts val="600"/>
                  </a:spcBef>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𝐻</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𝑝</m:t>
                          </m:r>
                        </m:e>
                      </m:d>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𝑝</m:t>
                              </m:r>
                            </m:num>
                            <m:den>
                              <m:r>
                                <a:rPr lang="en-US" sz="2000" b="0" i="1" smtClean="0">
                                  <a:latin typeface="Cambria Math" panose="02040503050406030204" pitchFamily="18" charset="0"/>
                                </a:rPr>
                                <m:t>𝑠</m:t>
                              </m:r>
                            </m:den>
                          </m:f>
                        </m:e>
                      </m:d>
                      <m:r>
                        <a:rPr lang="en-US" sz="2000" b="0" i="1" smtClean="0">
                          <a:latin typeface="Cambria Math" panose="02040503050406030204" pitchFamily="18" charset="0"/>
                        </a:rPr>
                        <m:t> </m:t>
                      </m:r>
                      <m:r>
                        <a:rPr lang="en-US" sz="2000" b="0" i="1" smtClean="0">
                          <a:latin typeface="Cambria Math" panose="02040503050406030204" pitchFamily="18" charset="0"/>
                        </a:rPr>
                        <m:t>𝑚𝑜𝑑</m:t>
                      </m:r>
                      <m:r>
                        <a:rPr lang="en-US" sz="2000" b="0" i="1" smtClean="0">
                          <a:latin typeface="Cambria Math" panose="02040503050406030204" pitchFamily="18" charset="0"/>
                        </a:rPr>
                        <m:t> </m:t>
                      </m:r>
                      <m:r>
                        <a:rPr lang="en-US" sz="2000" b="0" i="1" smtClean="0">
                          <a:latin typeface="Cambria Math" panose="02040503050406030204" pitchFamily="18" charset="0"/>
                        </a:rPr>
                        <m:t>𝑁</m:t>
                      </m:r>
                    </m:oMath>
                  </m:oMathPara>
                </a14:m>
                <a:endParaRPr lang="en-US" sz="2000"/>
              </a:p>
              <a:p>
                <a:pPr>
                  <a:spcBef>
                    <a:spcPts val="600"/>
                  </a:spcBef>
                </a:pPr>
                <a:r>
                  <a:rPr lang="en-US" sz="2000"/>
                  <a:t>	where </a:t>
                </a:r>
                <a14:m>
                  <m:oMath xmlns:m="http://schemas.openxmlformats.org/officeDocument/2006/math">
                    <m:r>
                      <a:rPr lang="en-US" sz="2000" b="0" i="1" smtClean="0">
                        <a:latin typeface="Cambria Math" panose="02040503050406030204" pitchFamily="18" charset="0"/>
                      </a:rPr>
                      <m:t>𝑠</m:t>
                    </m:r>
                  </m:oMath>
                </a14:m>
                <a:r>
                  <a:rPr lang="en-US" sz="2000"/>
                  <a:t> is the number of pages per segment.</a:t>
                </a:r>
              </a:p>
            </p:txBody>
          </p:sp>
        </mc:Choice>
        <mc:Fallback xmlns="">
          <p:sp>
            <p:nvSpPr>
              <p:cNvPr id="5" name="文本框 4">
                <a:extLst>
                  <a:ext uri="{FF2B5EF4-FFF2-40B4-BE49-F238E27FC236}">
                    <a16:creationId xmlns:a16="http://schemas.microsoft.com/office/drawing/2014/main" id="{5175BA71-A3E7-48D1-8AB9-6DE5EBC7A653}"/>
                  </a:ext>
                </a:extLst>
              </p:cNvPr>
              <p:cNvSpPr txBox="1">
                <a:spLocks noRot="1" noChangeAspect="1" noMove="1" noResize="1" noEditPoints="1" noAdjustHandles="1" noChangeArrowheads="1" noChangeShapeType="1" noTextEdit="1"/>
              </p:cNvSpPr>
              <p:nvPr/>
            </p:nvSpPr>
            <p:spPr>
              <a:xfrm>
                <a:off x="2061556" y="1342811"/>
                <a:ext cx="7639397" cy="4714624"/>
              </a:xfrm>
              <a:prstGeom prst="rect">
                <a:avLst/>
              </a:prstGeom>
              <a:blipFill>
                <a:blip r:embed="rId3"/>
                <a:stretch>
                  <a:fillRect l="-798" t="-646" b="-1292"/>
                </a:stretch>
              </a:blipFill>
            </p:spPr>
            <p:txBody>
              <a:bodyPr/>
              <a:lstStyle/>
              <a:p>
                <a:r>
                  <a:rPr lang="en-US">
                    <a:noFill/>
                  </a:rPr>
                  <a:t> </a:t>
                </a:r>
              </a:p>
            </p:txBody>
          </p:sp>
        </mc:Fallback>
      </mc:AlternateContent>
    </p:spTree>
    <p:extLst>
      <p:ext uri="{BB962C8B-B14F-4D97-AF65-F5344CB8AC3E}">
        <p14:creationId xmlns:p14="http://schemas.microsoft.com/office/powerpoint/2010/main" val="1835553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EF9757A1-D1F0-4510-95A0-17111C0AE16E}"/>
              </a:ext>
            </a:extLst>
          </p:cNvPr>
          <p:cNvSpPr>
            <a:spLocks noGrp="1"/>
          </p:cNvSpPr>
          <p:nvPr>
            <p:ph idx="1"/>
          </p:nvPr>
        </p:nvSpPr>
        <p:spPr/>
        <p:txBody>
          <a:bodyPr/>
          <a:lstStyle/>
          <a:p>
            <a:r>
              <a:rPr lang="en-US"/>
              <a:t>Each processor manages precisely each page’s ownership</a:t>
            </a:r>
          </a:p>
          <a:p>
            <a:r>
              <a:rPr lang="en-US"/>
              <a:t>No </a:t>
            </a:r>
            <a:r>
              <a:rPr lang="en-US" b="1"/>
              <a:t>Owner</a:t>
            </a:r>
            <a:r>
              <a:rPr lang="en-US" b="1" i="1"/>
              <a:t> </a:t>
            </a:r>
            <a:r>
              <a:rPr lang="en-US"/>
              <a:t>table needed, ownership stored in all </a:t>
            </a:r>
            <a:r>
              <a:rPr lang="en-US" b="1" err="1"/>
              <a:t>PTable</a:t>
            </a:r>
            <a:r>
              <a:rPr lang="en-US" err="1"/>
              <a:t>s</a:t>
            </a:r>
            <a:r>
              <a:rPr lang="en-US"/>
              <a:t>.</a:t>
            </a:r>
          </a:p>
          <a:p>
            <a:pPr lvl="1"/>
            <a:r>
              <a:rPr lang="en-US" b="1" err="1"/>
              <a:t>PTable</a:t>
            </a:r>
            <a:r>
              <a:rPr lang="en-US" b="1"/>
              <a:t> </a:t>
            </a:r>
            <a:r>
              <a:rPr lang="en-US"/>
              <a:t>has an addition field </a:t>
            </a:r>
            <a:r>
              <a:rPr lang="en-US" i="1">
                <a:latin typeface="Times New Roman" panose="02020603050405020304" pitchFamily="18" charset="0"/>
                <a:cs typeface="Times New Roman" panose="02020603050405020304" pitchFamily="18" charset="0"/>
              </a:rPr>
              <a:t>owner</a:t>
            </a:r>
            <a:endParaRPr lang="en-US" b="1">
              <a:latin typeface="Times New Roman" panose="02020603050405020304" pitchFamily="18" charset="0"/>
              <a:cs typeface="Times New Roman" panose="02020603050405020304" pitchFamily="18" charset="0"/>
            </a:endParaRPr>
          </a:p>
          <a:p>
            <a:r>
              <a:rPr lang="en-US"/>
              <a:t>Uses atomic broadcast operations</a:t>
            </a:r>
          </a:p>
          <a:p>
            <a:pPr lvl="1"/>
            <a:r>
              <a:rPr lang="en-US" i="1"/>
              <a:t>Broadcast read request</a:t>
            </a:r>
          </a:p>
          <a:p>
            <a:pPr lvl="1"/>
            <a:r>
              <a:rPr lang="en-US" i="1"/>
              <a:t>Broadcast write request</a:t>
            </a:r>
          </a:p>
        </p:txBody>
      </p:sp>
      <p:sp>
        <p:nvSpPr>
          <p:cNvPr id="3" name="标题 2">
            <a:extLst>
              <a:ext uri="{FF2B5EF4-FFF2-40B4-BE49-F238E27FC236}">
                <a16:creationId xmlns:a16="http://schemas.microsoft.com/office/drawing/2014/main" id="{9E3BDBB0-F891-4EFF-97EE-DFAB9671D3D6}"/>
              </a:ext>
            </a:extLst>
          </p:cNvPr>
          <p:cNvSpPr>
            <a:spLocks noGrp="1"/>
          </p:cNvSpPr>
          <p:nvPr>
            <p:ph type="title"/>
          </p:nvPr>
        </p:nvSpPr>
        <p:spPr/>
        <p:txBody>
          <a:bodyPr>
            <a:normAutofit/>
          </a:bodyPr>
          <a:lstStyle/>
          <a:p>
            <a:r>
              <a:rPr lang="en-US"/>
              <a:t>A Broadcast Distributed Manager Algorithm</a:t>
            </a:r>
          </a:p>
        </p:txBody>
      </p:sp>
    </p:spTree>
    <p:extLst>
      <p:ext uri="{BB962C8B-B14F-4D97-AF65-F5344CB8AC3E}">
        <p14:creationId xmlns:p14="http://schemas.microsoft.com/office/powerpoint/2010/main" val="1631756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a:extLst>
              <a:ext uri="{FF2B5EF4-FFF2-40B4-BE49-F238E27FC236}">
                <a16:creationId xmlns:a16="http://schemas.microsoft.com/office/drawing/2014/main" id="{9BB3485C-0744-46F1-B7E6-7287C2371D03}"/>
              </a:ext>
            </a:extLst>
          </p:cNvPr>
          <p:cNvSpPr>
            <a:spLocks noGrp="1"/>
          </p:cNvSpPr>
          <p:nvPr>
            <p:ph type="title"/>
          </p:nvPr>
        </p:nvSpPr>
        <p:spPr>
          <a:xfrm>
            <a:off x="550341" y="454510"/>
            <a:ext cx="8796528" cy="1080139"/>
          </a:xfrm>
        </p:spPr>
        <p:txBody>
          <a:bodyPr>
            <a:normAutofit fontScale="90000"/>
          </a:bodyPr>
          <a:lstStyle/>
          <a:p>
            <a:r>
              <a:rPr lang="en-US"/>
              <a:t>A Broadcast Distributed Manager Algorithm: read fault</a:t>
            </a:r>
          </a:p>
        </p:txBody>
      </p:sp>
      <p:grpSp>
        <p:nvGrpSpPr>
          <p:cNvPr id="5" name="组合 4">
            <a:extLst>
              <a:ext uri="{FF2B5EF4-FFF2-40B4-BE49-F238E27FC236}">
                <a16:creationId xmlns:a16="http://schemas.microsoft.com/office/drawing/2014/main" id="{EBADB157-94AC-462A-A65F-B6A4CF7B4477}"/>
              </a:ext>
            </a:extLst>
          </p:cNvPr>
          <p:cNvGrpSpPr/>
          <p:nvPr/>
        </p:nvGrpSpPr>
        <p:grpSpPr>
          <a:xfrm>
            <a:off x="462263" y="1817711"/>
            <a:ext cx="4533689" cy="3632659"/>
            <a:chOff x="462263" y="1817711"/>
            <a:chExt cx="4533689" cy="3632659"/>
          </a:xfrm>
        </p:grpSpPr>
        <p:sp>
          <p:nvSpPr>
            <p:cNvPr id="6" name="椭圆 5">
              <a:extLst>
                <a:ext uri="{FF2B5EF4-FFF2-40B4-BE49-F238E27FC236}">
                  <a16:creationId xmlns:a16="http://schemas.microsoft.com/office/drawing/2014/main" id="{98B64275-AB96-44A2-A0DD-4878BBBDDF5B}"/>
                </a:ext>
              </a:extLst>
            </p:cNvPr>
            <p:cNvSpPr/>
            <p:nvPr/>
          </p:nvSpPr>
          <p:spPr>
            <a:xfrm>
              <a:off x="1070718" y="1817712"/>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a:extLst>
                <a:ext uri="{FF2B5EF4-FFF2-40B4-BE49-F238E27FC236}">
                  <a16:creationId xmlns:a16="http://schemas.microsoft.com/office/drawing/2014/main" id="{3CC5EBC5-D5C0-4C80-BCD6-9B3BD310E0F4}"/>
                </a:ext>
              </a:extLst>
            </p:cNvPr>
            <p:cNvSpPr/>
            <p:nvPr/>
          </p:nvSpPr>
          <p:spPr>
            <a:xfrm>
              <a:off x="4522127" y="339989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a:extLst>
                <a:ext uri="{FF2B5EF4-FFF2-40B4-BE49-F238E27FC236}">
                  <a16:creationId xmlns:a16="http://schemas.microsoft.com/office/drawing/2014/main" id="{1C9BEBB3-0EA8-4543-885F-B4CE51ADBADE}"/>
                </a:ext>
              </a:extLst>
            </p:cNvPr>
            <p:cNvSpPr/>
            <p:nvPr/>
          </p:nvSpPr>
          <p:spPr>
            <a:xfrm>
              <a:off x="462263" y="3399899"/>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31922A9E-8E57-4159-AEA4-CFFC90CC898B}"/>
                </a:ext>
              </a:extLst>
            </p:cNvPr>
            <p:cNvSpPr/>
            <p:nvPr/>
          </p:nvSpPr>
          <p:spPr>
            <a:xfrm>
              <a:off x="3923608" y="1817711"/>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17DDFD08-1A7D-42BD-A1FE-125C4399F709}"/>
                </a:ext>
              </a:extLst>
            </p:cNvPr>
            <p:cNvSpPr/>
            <p:nvPr/>
          </p:nvSpPr>
          <p:spPr>
            <a:xfrm>
              <a:off x="1070718" y="497654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椭圆 10">
              <a:extLst>
                <a:ext uri="{FF2B5EF4-FFF2-40B4-BE49-F238E27FC236}">
                  <a16:creationId xmlns:a16="http://schemas.microsoft.com/office/drawing/2014/main" id="{ED847BE1-CA40-4D6E-B7E7-9A1B26C104D3}"/>
                </a:ext>
              </a:extLst>
            </p:cNvPr>
            <p:cNvSpPr/>
            <p:nvPr/>
          </p:nvSpPr>
          <p:spPr>
            <a:xfrm>
              <a:off x="2493277" y="3399898"/>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椭圆 11">
              <a:extLst>
                <a:ext uri="{FF2B5EF4-FFF2-40B4-BE49-F238E27FC236}">
                  <a16:creationId xmlns:a16="http://schemas.microsoft.com/office/drawing/2014/main" id="{2B333BDE-6744-41E1-988A-F8FE80102CF2}"/>
                </a:ext>
              </a:extLst>
            </p:cNvPr>
            <p:cNvSpPr/>
            <p:nvPr/>
          </p:nvSpPr>
          <p:spPr>
            <a:xfrm>
              <a:off x="3923748" y="4976544"/>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文本框 22">
            <a:extLst>
              <a:ext uri="{FF2B5EF4-FFF2-40B4-BE49-F238E27FC236}">
                <a16:creationId xmlns:a16="http://schemas.microsoft.com/office/drawing/2014/main" id="{E6173A17-E1DF-4A82-8005-3B8D6457E0CA}"/>
              </a:ext>
            </a:extLst>
          </p:cNvPr>
          <p:cNvSpPr txBox="1"/>
          <p:nvPr/>
        </p:nvSpPr>
        <p:spPr>
          <a:xfrm>
            <a:off x="4254492" y="5450371"/>
            <a:ext cx="2330815" cy="369332"/>
          </a:xfrm>
          <a:prstGeom prst="rect">
            <a:avLst/>
          </a:prstGeom>
          <a:noFill/>
        </p:spPr>
        <p:txBody>
          <a:bodyPr wrap="square" rtlCol="0">
            <a:spAutoFit/>
          </a:bodyPr>
          <a:lstStyle/>
          <a:p>
            <a:r>
              <a:rPr lang="en-US" dirty="0"/>
              <a:t>Read fault happens</a:t>
            </a:r>
          </a:p>
        </p:txBody>
      </p:sp>
      <p:sp>
        <p:nvSpPr>
          <p:cNvPr id="24" name="文本框 23">
            <a:extLst>
              <a:ext uri="{FF2B5EF4-FFF2-40B4-BE49-F238E27FC236}">
                <a16:creationId xmlns:a16="http://schemas.microsoft.com/office/drawing/2014/main" id="{BD93F873-8B73-41BE-9DE4-CE6ED67B762E}"/>
              </a:ext>
            </a:extLst>
          </p:cNvPr>
          <p:cNvSpPr txBox="1"/>
          <p:nvPr/>
        </p:nvSpPr>
        <p:spPr>
          <a:xfrm>
            <a:off x="6585308" y="1586879"/>
            <a:ext cx="3727302" cy="461665"/>
          </a:xfrm>
          <a:prstGeom prst="rect">
            <a:avLst/>
          </a:prstGeom>
          <a:noFill/>
        </p:spPr>
        <p:txBody>
          <a:bodyPr wrap="none" rtlCol="0">
            <a:spAutoFit/>
          </a:bodyPr>
          <a:lstStyle/>
          <a:p>
            <a:r>
              <a:rPr lang="en-US" sz="2400" dirty="0"/>
              <a:t>1. Broadcast read request</a:t>
            </a:r>
          </a:p>
        </p:txBody>
      </p:sp>
      <p:grpSp>
        <p:nvGrpSpPr>
          <p:cNvPr id="50" name="组合 49">
            <a:extLst>
              <a:ext uri="{FF2B5EF4-FFF2-40B4-BE49-F238E27FC236}">
                <a16:creationId xmlns:a16="http://schemas.microsoft.com/office/drawing/2014/main" id="{E0EE2111-94CD-40C6-9E45-CFE8D5C76F60}"/>
              </a:ext>
            </a:extLst>
          </p:cNvPr>
          <p:cNvGrpSpPr/>
          <p:nvPr/>
        </p:nvGrpSpPr>
        <p:grpSpPr>
          <a:xfrm>
            <a:off x="936088" y="2054625"/>
            <a:ext cx="4059864" cy="3326355"/>
            <a:chOff x="936088" y="2054625"/>
            <a:chExt cx="4059864" cy="3326355"/>
          </a:xfrm>
        </p:grpSpPr>
        <p:cxnSp>
          <p:nvCxnSpPr>
            <p:cNvPr id="26" name="连接符: 曲线 25">
              <a:extLst>
                <a:ext uri="{FF2B5EF4-FFF2-40B4-BE49-F238E27FC236}">
                  <a16:creationId xmlns:a16="http://schemas.microsoft.com/office/drawing/2014/main" id="{0E2418A1-9F29-452F-8145-B0C86EE0402C}"/>
                </a:ext>
              </a:extLst>
            </p:cNvPr>
            <p:cNvCxnSpPr>
              <a:cxnSpLocks/>
              <a:stCxn id="12" idx="6"/>
              <a:endCxn id="7" idx="6"/>
            </p:cNvCxnSpPr>
            <p:nvPr/>
          </p:nvCxnSpPr>
          <p:spPr>
            <a:xfrm flipV="1">
              <a:off x="4397573" y="3636811"/>
              <a:ext cx="598379" cy="1576646"/>
            </a:xfrm>
            <a:prstGeom prst="curvedConnector3">
              <a:avLst>
                <a:gd name="adj1" fmla="val 138203"/>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7" name="连接符: 曲线 26">
              <a:extLst>
                <a:ext uri="{FF2B5EF4-FFF2-40B4-BE49-F238E27FC236}">
                  <a16:creationId xmlns:a16="http://schemas.microsoft.com/office/drawing/2014/main" id="{F4DBD53B-A7B0-42BB-8C56-6EBE6432104B}"/>
                </a:ext>
              </a:extLst>
            </p:cNvPr>
            <p:cNvCxnSpPr>
              <a:cxnSpLocks/>
              <a:stCxn id="12" idx="7"/>
              <a:endCxn id="9" idx="3"/>
            </p:cNvCxnSpPr>
            <p:nvPr/>
          </p:nvCxnSpPr>
          <p:spPr>
            <a:xfrm rot="16200000" flipV="1">
              <a:off x="2748697" y="3466447"/>
              <a:ext cx="2823788" cy="335185"/>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0" name="连接符: 曲线 29">
              <a:extLst>
                <a:ext uri="{FF2B5EF4-FFF2-40B4-BE49-F238E27FC236}">
                  <a16:creationId xmlns:a16="http://schemas.microsoft.com/office/drawing/2014/main" id="{76A29AEB-0696-4CB7-BBD5-3643E49720E0}"/>
                </a:ext>
              </a:extLst>
            </p:cNvPr>
            <p:cNvCxnSpPr>
              <a:cxnSpLocks/>
              <a:stCxn id="12" idx="1"/>
              <a:endCxn id="11" idx="6"/>
            </p:cNvCxnSpPr>
            <p:nvPr/>
          </p:nvCxnSpPr>
          <p:spPr>
            <a:xfrm rot="16200000" flipV="1">
              <a:off x="2775559" y="3828355"/>
              <a:ext cx="1409123" cy="1026036"/>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3" name="连接符: 曲线 32">
              <a:extLst>
                <a:ext uri="{FF2B5EF4-FFF2-40B4-BE49-F238E27FC236}">
                  <a16:creationId xmlns:a16="http://schemas.microsoft.com/office/drawing/2014/main" id="{14700DF4-D1A6-49EB-BEAC-BB210DBBED19}"/>
                </a:ext>
              </a:extLst>
            </p:cNvPr>
            <p:cNvCxnSpPr>
              <a:cxnSpLocks/>
              <a:stCxn id="12" idx="3"/>
              <a:endCxn id="10" idx="5"/>
            </p:cNvCxnSpPr>
            <p:nvPr/>
          </p:nvCxnSpPr>
          <p:spPr>
            <a:xfrm rot="5400000">
              <a:off x="2734146" y="4121987"/>
              <a:ext cx="1" cy="2517985"/>
            </a:xfrm>
            <a:prstGeom prst="curvedConnector3">
              <a:avLst>
                <a:gd name="adj1" fmla="val 29799100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6" name="连接符: 曲线 35">
              <a:extLst>
                <a:ext uri="{FF2B5EF4-FFF2-40B4-BE49-F238E27FC236}">
                  <a16:creationId xmlns:a16="http://schemas.microsoft.com/office/drawing/2014/main" id="{E632A36D-F1E7-430C-BB0F-0DB84591E26D}"/>
                </a:ext>
              </a:extLst>
            </p:cNvPr>
            <p:cNvCxnSpPr>
              <a:cxnSpLocks/>
              <a:stCxn id="12" idx="0"/>
              <a:endCxn id="6" idx="6"/>
            </p:cNvCxnSpPr>
            <p:nvPr/>
          </p:nvCxnSpPr>
          <p:spPr>
            <a:xfrm rot="16200000" flipV="1">
              <a:off x="1391643" y="2207526"/>
              <a:ext cx="2921919" cy="2616118"/>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47" name="连接符: 曲线 46">
              <a:extLst>
                <a:ext uri="{FF2B5EF4-FFF2-40B4-BE49-F238E27FC236}">
                  <a16:creationId xmlns:a16="http://schemas.microsoft.com/office/drawing/2014/main" id="{675D5C7B-ABE5-46ED-9169-7507CA378473}"/>
                </a:ext>
              </a:extLst>
            </p:cNvPr>
            <p:cNvCxnSpPr>
              <a:cxnSpLocks/>
              <a:stCxn id="12" idx="2"/>
              <a:endCxn id="8" idx="6"/>
            </p:cNvCxnSpPr>
            <p:nvPr/>
          </p:nvCxnSpPr>
          <p:spPr>
            <a:xfrm rot="10800000">
              <a:off x="936088" y="3636813"/>
              <a:ext cx="2987660" cy="1576645"/>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
        <p:nvSpPr>
          <p:cNvPr id="51" name="文本框 50">
            <a:extLst>
              <a:ext uri="{FF2B5EF4-FFF2-40B4-BE49-F238E27FC236}">
                <a16:creationId xmlns:a16="http://schemas.microsoft.com/office/drawing/2014/main" id="{6740C2E1-C132-4B87-992E-D9F02A30EE4F}"/>
              </a:ext>
            </a:extLst>
          </p:cNvPr>
          <p:cNvSpPr txBox="1"/>
          <p:nvPr/>
        </p:nvSpPr>
        <p:spPr>
          <a:xfrm>
            <a:off x="6609117" y="2275796"/>
            <a:ext cx="4053354" cy="830997"/>
          </a:xfrm>
          <a:prstGeom prst="rect">
            <a:avLst/>
          </a:prstGeom>
          <a:noFill/>
        </p:spPr>
        <p:txBody>
          <a:bodyPr wrap="none" rtlCol="0">
            <a:spAutoFit/>
          </a:bodyPr>
          <a:lstStyle/>
          <a:p>
            <a:r>
              <a:rPr lang="en-US" sz="2400" dirty="0"/>
              <a:t>2. True owner add requester</a:t>
            </a:r>
          </a:p>
          <a:p>
            <a:r>
              <a:rPr lang="en-US" sz="2400" dirty="0"/>
              <a:t>	to </a:t>
            </a:r>
            <a:r>
              <a:rPr lang="en-US" sz="2400" i="1" dirty="0">
                <a:latin typeface="Times New Roman" panose="02020603050405020304" pitchFamily="18" charset="0"/>
                <a:cs typeface="Times New Roman" panose="02020603050405020304" pitchFamily="18" charset="0"/>
              </a:rPr>
              <a:t>copy set</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field</a:t>
            </a:r>
            <a:endParaRPr lang="en-US" sz="2400" dirty="0"/>
          </a:p>
        </p:txBody>
      </p:sp>
      <p:grpSp>
        <p:nvGrpSpPr>
          <p:cNvPr id="53" name="组合 52">
            <a:extLst>
              <a:ext uri="{FF2B5EF4-FFF2-40B4-BE49-F238E27FC236}">
                <a16:creationId xmlns:a16="http://schemas.microsoft.com/office/drawing/2014/main" id="{8BB1B9CB-4363-418E-8FD2-8CFFCBCF9435}"/>
              </a:ext>
            </a:extLst>
          </p:cNvPr>
          <p:cNvGrpSpPr/>
          <p:nvPr/>
        </p:nvGrpSpPr>
        <p:grpSpPr>
          <a:xfrm>
            <a:off x="3360483" y="3786091"/>
            <a:ext cx="379187" cy="1397527"/>
            <a:chOff x="2694874" y="4891089"/>
            <a:chExt cx="379187" cy="1397527"/>
          </a:xfrm>
        </p:grpSpPr>
        <p:sp>
          <p:nvSpPr>
            <p:cNvPr id="54" name="箭头: 下 53">
              <a:extLst>
                <a:ext uri="{FF2B5EF4-FFF2-40B4-BE49-F238E27FC236}">
                  <a16:creationId xmlns:a16="http://schemas.microsoft.com/office/drawing/2014/main" id="{0C5079DF-5160-4022-9190-1BB878A75706}"/>
                </a:ext>
              </a:extLst>
            </p:cNvPr>
            <p:cNvSpPr/>
            <p:nvPr/>
          </p:nvSpPr>
          <p:spPr>
            <a:xfrm rot="19057483">
              <a:off x="2694874" y="4891089"/>
              <a:ext cx="288135" cy="1397527"/>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文本框 54">
              <a:extLst>
                <a:ext uri="{FF2B5EF4-FFF2-40B4-BE49-F238E27FC236}">
                  <a16:creationId xmlns:a16="http://schemas.microsoft.com/office/drawing/2014/main" id="{070BF132-EF1A-496E-B3AF-247D3467A500}"/>
                </a:ext>
              </a:extLst>
            </p:cNvPr>
            <p:cNvSpPr txBox="1"/>
            <p:nvPr/>
          </p:nvSpPr>
          <p:spPr>
            <a:xfrm rot="2937877">
              <a:off x="2618648" y="5223411"/>
              <a:ext cx="603050" cy="307777"/>
            </a:xfrm>
            <a:prstGeom prst="rect">
              <a:avLst/>
            </a:prstGeom>
            <a:noFill/>
          </p:spPr>
          <p:txBody>
            <a:bodyPr wrap="none" rtlCol="0">
              <a:spAutoFit/>
            </a:bodyPr>
            <a:lstStyle/>
            <a:p>
              <a:r>
                <a:rPr lang="en-US" sz="1400"/>
                <a:t>Page</a:t>
              </a:r>
            </a:p>
          </p:txBody>
        </p:sp>
      </p:grpSp>
      <p:sp>
        <p:nvSpPr>
          <p:cNvPr id="56" name="文本框 55">
            <a:extLst>
              <a:ext uri="{FF2B5EF4-FFF2-40B4-BE49-F238E27FC236}">
                <a16:creationId xmlns:a16="http://schemas.microsoft.com/office/drawing/2014/main" id="{BF8E37D2-4C29-4661-B70A-511B937DA9E4}"/>
              </a:ext>
            </a:extLst>
          </p:cNvPr>
          <p:cNvSpPr txBox="1"/>
          <p:nvPr/>
        </p:nvSpPr>
        <p:spPr>
          <a:xfrm>
            <a:off x="6609117" y="3335630"/>
            <a:ext cx="4376519" cy="461665"/>
          </a:xfrm>
          <a:prstGeom prst="rect">
            <a:avLst/>
          </a:prstGeom>
          <a:noFill/>
        </p:spPr>
        <p:txBody>
          <a:bodyPr wrap="none" rtlCol="0">
            <a:spAutoFit/>
          </a:bodyPr>
          <a:lstStyle/>
          <a:p>
            <a:r>
              <a:rPr lang="en-US" sz="2400"/>
              <a:t>3. Page copy sent to requester</a:t>
            </a:r>
          </a:p>
        </p:txBody>
      </p:sp>
      <p:sp>
        <p:nvSpPr>
          <p:cNvPr id="58" name="椭圆 57">
            <a:extLst>
              <a:ext uri="{FF2B5EF4-FFF2-40B4-BE49-F238E27FC236}">
                <a16:creationId xmlns:a16="http://schemas.microsoft.com/office/drawing/2014/main" id="{BFC020FC-B0CB-4997-9EB6-BF130EA1413E}"/>
              </a:ext>
            </a:extLst>
          </p:cNvPr>
          <p:cNvSpPr/>
          <p:nvPr/>
        </p:nvSpPr>
        <p:spPr>
          <a:xfrm>
            <a:off x="3923607" y="497436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组合 58">
            <a:extLst>
              <a:ext uri="{FF2B5EF4-FFF2-40B4-BE49-F238E27FC236}">
                <a16:creationId xmlns:a16="http://schemas.microsoft.com/office/drawing/2014/main" id="{0804C0F3-B7F8-44D5-9178-7C7DB8D2D949}"/>
              </a:ext>
            </a:extLst>
          </p:cNvPr>
          <p:cNvGrpSpPr/>
          <p:nvPr/>
        </p:nvGrpSpPr>
        <p:grpSpPr>
          <a:xfrm>
            <a:off x="7648849" y="5951806"/>
            <a:ext cx="3620049" cy="787563"/>
            <a:chOff x="6933958" y="5311726"/>
            <a:chExt cx="3620049" cy="787563"/>
          </a:xfrm>
        </p:grpSpPr>
        <p:grpSp>
          <p:nvGrpSpPr>
            <p:cNvPr id="60" name="组合 59">
              <a:extLst>
                <a:ext uri="{FF2B5EF4-FFF2-40B4-BE49-F238E27FC236}">
                  <a16:creationId xmlns:a16="http://schemas.microsoft.com/office/drawing/2014/main" id="{94B30029-CCE1-4FB8-B2E4-6F7E1304E007}"/>
                </a:ext>
              </a:extLst>
            </p:cNvPr>
            <p:cNvGrpSpPr/>
            <p:nvPr/>
          </p:nvGrpSpPr>
          <p:grpSpPr>
            <a:xfrm>
              <a:off x="6933958" y="5311726"/>
              <a:ext cx="3142354" cy="307777"/>
              <a:chOff x="6933958" y="5311726"/>
              <a:chExt cx="3142354" cy="307777"/>
            </a:xfrm>
          </p:grpSpPr>
          <p:sp>
            <p:nvSpPr>
              <p:cNvPr id="67" name="椭圆 66">
                <a:extLst>
                  <a:ext uri="{FF2B5EF4-FFF2-40B4-BE49-F238E27FC236}">
                    <a16:creationId xmlns:a16="http://schemas.microsoft.com/office/drawing/2014/main" id="{92B019D4-A2FD-4930-AA5C-CA0D7774FAA5}"/>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文本框 67">
                <a:extLst>
                  <a:ext uri="{FF2B5EF4-FFF2-40B4-BE49-F238E27FC236}">
                    <a16:creationId xmlns:a16="http://schemas.microsoft.com/office/drawing/2014/main" id="{35C3A975-1F25-4CD4-91EE-B56C16ACE0BB}"/>
                  </a:ext>
                </a:extLst>
              </p:cNvPr>
              <p:cNvSpPr txBox="1"/>
              <p:nvPr/>
            </p:nvSpPr>
            <p:spPr>
              <a:xfrm>
                <a:off x="7035095" y="5311726"/>
                <a:ext cx="3041217" cy="307777"/>
              </a:xfrm>
              <a:prstGeom prst="rect">
                <a:avLst/>
              </a:prstGeom>
              <a:noFill/>
            </p:spPr>
            <p:txBody>
              <a:bodyPr wrap="none" rtlCol="0">
                <a:spAutoFit/>
              </a:bodyPr>
              <a:lstStyle/>
              <a:p>
                <a:r>
                  <a:rPr lang="en-US" sz="1400"/>
                  <a:t>Processor with write access to page</a:t>
                </a:r>
              </a:p>
            </p:txBody>
          </p:sp>
        </p:grpSp>
        <p:grpSp>
          <p:nvGrpSpPr>
            <p:cNvPr id="61" name="组合 60">
              <a:extLst>
                <a:ext uri="{FF2B5EF4-FFF2-40B4-BE49-F238E27FC236}">
                  <a16:creationId xmlns:a16="http://schemas.microsoft.com/office/drawing/2014/main" id="{B293BBF4-0BE5-4842-B83D-3583525BEA98}"/>
                </a:ext>
              </a:extLst>
            </p:cNvPr>
            <p:cNvGrpSpPr/>
            <p:nvPr/>
          </p:nvGrpSpPr>
          <p:grpSpPr>
            <a:xfrm>
              <a:off x="6933958" y="5551618"/>
              <a:ext cx="3509442" cy="307777"/>
              <a:chOff x="6933958" y="5311726"/>
              <a:chExt cx="3509442" cy="307777"/>
            </a:xfrm>
          </p:grpSpPr>
          <p:sp>
            <p:nvSpPr>
              <p:cNvPr id="65" name="椭圆 64">
                <a:extLst>
                  <a:ext uri="{FF2B5EF4-FFF2-40B4-BE49-F238E27FC236}">
                    <a16:creationId xmlns:a16="http://schemas.microsoft.com/office/drawing/2014/main" id="{2619E814-95E7-436C-98E8-6E34AD6A25B3}"/>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文本框 65">
                <a:extLst>
                  <a:ext uri="{FF2B5EF4-FFF2-40B4-BE49-F238E27FC236}">
                    <a16:creationId xmlns:a16="http://schemas.microsoft.com/office/drawing/2014/main" id="{60274976-22ED-4993-B66A-63E28C07A013}"/>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62" name="组合 61">
              <a:extLst>
                <a:ext uri="{FF2B5EF4-FFF2-40B4-BE49-F238E27FC236}">
                  <a16:creationId xmlns:a16="http://schemas.microsoft.com/office/drawing/2014/main" id="{A1402833-0A39-4045-B578-195921D89179}"/>
                </a:ext>
              </a:extLst>
            </p:cNvPr>
            <p:cNvGrpSpPr/>
            <p:nvPr/>
          </p:nvGrpSpPr>
          <p:grpSpPr>
            <a:xfrm>
              <a:off x="6933958" y="5791512"/>
              <a:ext cx="3620049" cy="307777"/>
              <a:chOff x="6933958" y="5311726"/>
              <a:chExt cx="3620049" cy="307777"/>
            </a:xfrm>
          </p:grpSpPr>
          <p:sp>
            <p:nvSpPr>
              <p:cNvPr id="63" name="椭圆 62">
                <a:extLst>
                  <a:ext uri="{FF2B5EF4-FFF2-40B4-BE49-F238E27FC236}">
                    <a16:creationId xmlns:a16="http://schemas.microsoft.com/office/drawing/2014/main" id="{99B44A4A-6613-4A7F-B75B-A8B56603F66D}"/>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文本框 63">
                <a:extLst>
                  <a:ext uri="{FF2B5EF4-FFF2-40B4-BE49-F238E27FC236}">
                    <a16:creationId xmlns:a16="http://schemas.microsoft.com/office/drawing/2014/main" id="{24CF0133-7F0D-4C86-9600-D783DD1E3670}"/>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Tree>
    <p:extLst>
      <p:ext uri="{BB962C8B-B14F-4D97-AF65-F5344CB8AC3E}">
        <p14:creationId xmlns:p14="http://schemas.microsoft.com/office/powerpoint/2010/main" val="260715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5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51" grpId="0"/>
      <p:bldP spid="56" grpId="0"/>
      <p:bldP spid="5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2">
            <a:extLst>
              <a:ext uri="{FF2B5EF4-FFF2-40B4-BE49-F238E27FC236}">
                <a16:creationId xmlns:a16="http://schemas.microsoft.com/office/drawing/2014/main" id="{0A1770E9-3561-4CD9-917E-1C8F92C92437}"/>
              </a:ext>
            </a:extLst>
          </p:cNvPr>
          <p:cNvSpPr>
            <a:spLocks noGrp="1"/>
          </p:cNvSpPr>
          <p:nvPr>
            <p:ph type="title"/>
          </p:nvPr>
        </p:nvSpPr>
        <p:spPr>
          <a:xfrm>
            <a:off x="550341" y="454510"/>
            <a:ext cx="8796528" cy="1080139"/>
          </a:xfrm>
        </p:spPr>
        <p:txBody>
          <a:bodyPr>
            <a:normAutofit fontScale="90000"/>
          </a:bodyPr>
          <a:lstStyle/>
          <a:p>
            <a:r>
              <a:rPr lang="en-US"/>
              <a:t>A Broadcast Distributed Manager Algorithm: write fault</a:t>
            </a:r>
          </a:p>
        </p:txBody>
      </p:sp>
      <p:grpSp>
        <p:nvGrpSpPr>
          <p:cNvPr id="6" name="组合 5">
            <a:extLst>
              <a:ext uri="{FF2B5EF4-FFF2-40B4-BE49-F238E27FC236}">
                <a16:creationId xmlns:a16="http://schemas.microsoft.com/office/drawing/2014/main" id="{7D91791F-5102-40F0-9AB9-CF395A51742F}"/>
              </a:ext>
            </a:extLst>
          </p:cNvPr>
          <p:cNvGrpSpPr/>
          <p:nvPr/>
        </p:nvGrpSpPr>
        <p:grpSpPr>
          <a:xfrm>
            <a:off x="462263" y="1817711"/>
            <a:ext cx="4533689" cy="3632659"/>
            <a:chOff x="462263" y="1817711"/>
            <a:chExt cx="4533689" cy="3632659"/>
          </a:xfrm>
        </p:grpSpPr>
        <p:sp>
          <p:nvSpPr>
            <p:cNvPr id="7" name="椭圆 6">
              <a:extLst>
                <a:ext uri="{FF2B5EF4-FFF2-40B4-BE49-F238E27FC236}">
                  <a16:creationId xmlns:a16="http://schemas.microsoft.com/office/drawing/2014/main" id="{9EC3A41D-E45B-4462-8BBD-688EC9F11493}"/>
                </a:ext>
              </a:extLst>
            </p:cNvPr>
            <p:cNvSpPr/>
            <p:nvPr/>
          </p:nvSpPr>
          <p:spPr>
            <a:xfrm>
              <a:off x="1070718" y="1817712"/>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a:extLst>
                <a:ext uri="{FF2B5EF4-FFF2-40B4-BE49-F238E27FC236}">
                  <a16:creationId xmlns:a16="http://schemas.microsoft.com/office/drawing/2014/main" id="{6E6C7140-5389-4764-8436-402D3F92BF5B}"/>
                </a:ext>
              </a:extLst>
            </p:cNvPr>
            <p:cNvSpPr/>
            <p:nvPr/>
          </p:nvSpPr>
          <p:spPr>
            <a:xfrm>
              <a:off x="4522127" y="339989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E1466D66-1782-4F22-91D3-23DA0E2EE24C}"/>
                </a:ext>
              </a:extLst>
            </p:cNvPr>
            <p:cNvSpPr/>
            <p:nvPr/>
          </p:nvSpPr>
          <p:spPr>
            <a:xfrm>
              <a:off x="462263" y="3399899"/>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A97C4D8C-21EC-4E51-91B0-019F8947E0A9}"/>
                </a:ext>
              </a:extLst>
            </p:cNvPr>
            <p:cNvSpPr/>
            <p:nvPr/>
          </p:nvSpPr>
          <p:spPr>
            <a:xfrm>
              <a:off x="3923608" y="1817711"/>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椭圆 10">
              <a:extLst>
                <a:ext uri="{FF2B5EF4-FFF2-40B4-BE49-F238E27FC236}">
                  <a16:creationId xmlns:a16="http://schemas.microsoft.com/office/drawing/2014/main" id="{0191DBF7-43AD-4C03-B785-76D4CF3C9526}"/>
                </a:ext>
              </a:extLst>
            </p:cNvPr>
            <p:cNvSpPr/>
            <p:nvPr/>
          </p:nvSpPr>
          <p:spPr>
            <a:xfrm>
              <a:off x="1070718" y="497654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椭圆 11">
              <a:extLst>
                <a:ext uri="{FF2B5EF4-FFF2-40B4-BE49-F238E27FC236}">
                  <a16:creationId xmlns:a16="http://schemas.microsoft.com/office/drawing/2014/main" id="{17D57F21-7FE7-48D7-A46D-867D657A320D}"/>
                </a:ext>
              </a:extLst>
            </p:cNvPr>
            <p:cNvSpPr/>
            <p:nvPr/>
          </p:nvSpPr>
          <p:spPr>
            <a:xfrm>
              <a:off x="2493277" y="3399898"/>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椭圆 12">
              <a:extLst>
                <a:ext uri="{FF2B5EF4-FFF2-40B4-BE49-F238E27FC236}">
                  <a16:creationId xmlns:a16="http://schemas.microsoft.com/office/drawing/2014/main" id="{4533C322-D2AC-4C37-9E3A-0F062A5E81C6}"/>
                </a:ext>
              </a:extLst>
            </p:cNvPr>
            <p:cNvSpPr/>
            <p:nvPr/>
          </p:nvSpPr>
          <p:spPr>
            <a:xfrm>
              <a:off x="3923748" y="4976544"/>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文本框 13">
            <a:extLst>
              <a:ext uri="{FF2B5EF4-FFF2-40B4-BE49-F238E27FC236}">
                <a16:creationId xmlns:a16="http://schemas.microsoft.com/office/drawing/2014/main" id="{56BF66E2-134D-4A2A-9879-8A4F0C6D0910}"/>
              </a:ext>
            </a:extLst>
          </p:cNvPr>
          <p:cNvSpPr txBox="1"/>
          <p:nvPr/>
        </p:nvSpPr>
        <p:spPr>
          <a:xfrm>
            <a:off x="4254492" y="5450371"/>
            <a:ext cx="2330815" cy="369332"/>
          </a:xfrm>
          <a:prstGeom prst="rect">
            <a:avLst/>
          </a:prstGeom>
          <a:noFill/>
        </p:spPr>
        <p:txBody>
          <a:bodyPr wrap="square" rtlCol="0">
            <a:spAutoFit/>
          </a:bodyPr>
          <a:lstStyle/>
          <a:p>
            <a:r>
              <a:rPr lang="en-US"/>
              <a:t>Write fault happens</a:t>
            </a:r>
          </a:p>
        </p:txBody>
      </p:sp>
      <p:sp>
        <p:nvSpPr>
          <p:cNvPr id="15" name="文本框 14">
            <a:extLst>
              <a:ext uri="{FF2B5EF4-FFF2-40B4-BE49-F238E27FC236}">
                <a16:creationId xmlns:a16="http://schemas.microsoft.com/office/drawing/2014/main" id="{C4954724-79C1-4E4A-BD7D-28E322D038F1}"/>
              </a:ext>
            </a:extLst>
          </p:cNvPr>
          <p:cNvSpPr txBox="1"/>
          <p:nvPr/>
        </p:nvSpPr>
        <p:spPr>
          <a:xfrm>
            <a:off x="6585308" y="1586879"/>
            <a:ext cx="3760966" cy="461665"/>
          </a:xfrm>
          <a:prstGeom prst="rect">
            <a:avLst/>
          </a:prstGeom>
          <a:noFill/>
        </p:spPr>
        <p:txBody>
          <a:bodyPr wrap="none" rtlCol="0">
            <a:spAutoFit/>
          </a:bodyPr>
          <a:lstStyle/>
          <a:p>
            <a:r>
              <a:rPr lang="en-US" sz="2400" dirty="0"/>
              <a:t>1. Broadcast write request</a:t>
            </a:r>
          </a:p>
        </p:txBody>
      </p:sp>
      <p:grpSp>
        <p:nvGrpSpPr>
          <p:cNvPr id="16" name="组合 15">
            <a:extLst>
              <a:ext uri="{FF2B5EF4-FFF2-40B4-BE49-F238E27FC236}">
                <a16:creationId xmlns:a16="http://schemas.microsoft.com/office/drawing/2014/main" id="{85277EB3-A2F0-48D9-B810-67DDAC33598C}"/>
              </a:ext>
            </a:extLst>
          </p:cNvPr>
          <p:cNvGrpSpPr/>
          <p:nvPr/>
        </p:nvGrpSpPr>
        <p:grpSpPr>
          <a:xfrm>
            <a:off x="936088" y="2054625"/>
            <a:ext cx="4059864" cy="3326355"/>
            <a:chOff x="936088" y="2054625"/>
            <a:chExt cx="4059864" cy="3326355"/>
          </a:xfrm>
        </p:grpSpPr>
        <p:cxnSp>
          <p:nvCxnSpPr>
            <p:cNvPr id="17" name="连接符: 曲线 16">
              <a:extLst>
                <a:ext uri="{FF2B5EF4-FFF2-40B4-BE49-F238E27FC236}">
                  <a16:creationId xmlns:a16="http://schemas.microsoft.com/office/drawing/2014/main" id="{52ACA8D0-8041-4E2E-8764-C83FAC123C0B}"/>
                </a:ext>
              </a:extLst>
            </p:cNvPr>
            <p:cNvCxnSpPr>
              <a:cxnSpLocks/>
            </p:cNvCxnSpPr>
            <p:nvPr/>
          </p:nvCxnSpPr>
          <p:spPr>
            <a:xfrm flipV="1">
              <a:off x="4397573" y="3636811"/>
              <a:ext cx="598379" cy="1576646"/>
            </a:xfrm>
            <a:prstGeom prst="curvedConnector3">
              <a:avLst>
                <a:gd name="adj1" fmla="val 138203"/>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8" name="连接符: 曲线 17">
              <a:extLst>
                <a:ext uri="{FF2B5EF4-FFF2-40B4-BE49-F238E27FC236}">
                  <a16:creationId xmlns:a16="http://schemas.microsoft.com/office/drawing/2014/main" id="{61DBE6D7-EC03-4E9C-A452-1E50256F3D8F}"/>
                </a:ext>
              </a:extLst>
            </p:cNvPr>
            <p:cNvCxnSpPr>
              <a:cxnSpLocks/>
            </p:cNvCxnSpPr>
            <p:nvPr/>
          </p:nvCxnSpPr>
          <p:spPr>
            <a:xfrm rot="16200000" flipV="1">
              <a:off x="2748697" y="3466447"/>
              <a:ext cx="2823788" cy="335185"/>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9" name="连接符: 曲线 18">
              <a:extLst>
                <a:ext uri="{FF2B5EF4-FFF2-40B4-BE49-F238E27FC236}">
                  <a16:creationId xmlns:a16="http://schemas.microsoft.com/office/drawing/2014/main" id="{7015CC32-AC82-4C3C-89A0-30A65523E900}"/>
                </a:ext>
              </a:extLst>
            </p:cNvPr>
            <p:cNvCxnSpPr>
              <a:cxnSpLocks/>
            </p:cNvCxnSpPr>
            <p:nvPr/>
          </p:nvCxnSpPr>
          <p:spPr>
            <a:xfrm rot="16200000" flipV="1">
              <a:off x="2775559" y="3828355"/>
              <a:ext cx="1409123" cy="1026036"/>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0" name="连接符: 曲线 19">
              <a:extLst>
                <a:ext uri="{FF2B5EF4-FFF2-40B4-BE49-F238E27FC236}">
                  <a16:creationId xmlns:a16="http://schemas.microsoft.com/office/drawing/2014/main" id="{C6E169EE-CEDF-42B3-9F5A-229201887A58}"/>
                </a:ext>
              </a:extLst>
            </p:cNvPr>
            <p:cNvCxnSpPr>
              <a:cxnSpLocks/>
            </p:cNvCxnSpPr>
            <p:nvPr/>
          </p:nvCxnSpPr>
          <p:spPr>
            <a:xfrm rot="5400000">
              <a:off x="2734146" y="4121987"/>
              <a:ext cx="1" cy="2517985"/>
            </a:xfrm>
            <a:prstGeom prst="curvedConnector3">
              <a:avLst>
                <a:gd name="adj1" fmla="val 29799100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1" name="连接符: 曲线 20">
              <a:extLst>
                <a:ext uri="{FF2B5EF4-FFF2-40B4-BE49-F238E27FC236}">
                  <a16:creationId xmlns:a16="http://schemas.microsoft.com/office/drawing/2014/main" id="{BF1ACEB0-A79C-457A-B5F3-C4D31587EDCE}"/>
                </a:ext>
              </a:extLst>
            </p:cNvPr>
            <p:cNvCxnSpPr>
              <a:cxnSpLocks/>
            </p:cNvCxnSpPr>
            <p:nvPr/>
          </p:nvCxnSpPr>
          <p:spPr>
            <a:xfrm rot="16200000" flipV="1">
              <a:off x="1391643" y="2207526"/>
              <a:ext cx="2921919" cy="2616118"/>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2" name="连接符: 曲线 21">
              <a:extLst>
                <a:ext uri="{FF2B5EF4-FFF2-40B4-BE49-F238E27FC236}">
                  <a16:creationId xmlns:a16="http://schemas.microsoft.com/office/drawing/2014/main" id="{EE422D46-6AB0-4DAF-9510-6E188ED15774}"/>
                </a:ext>
              </a:extLst>
            </p:cNvPr>
            <p:cNvCxnSpPr>
              <a:cxnSpLocks/>
            </p:cNvCxnSpPr>
            <p:nvPr/>
          </p:nvCxnSpPr>
          <p:spPr>
            <a:xfrm rot="10800000">
              <a:off x="936088" y="3636813"/>
              <a:ext cx="2987660" cy="1576645"/>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
        <p:nvSpPr>
          <p:cNvPr id="23" name="文本框 22">
            <a:extLst>
              <a:ext uri="{FF2B5EF4-FFF2-40B4-BE49-F238E27FC236}">
                <a16:creationId xmlns:a16="http://schemas.microsoft.com/office/drawing/2014/main" id="{DD4440E4-98B9-47A5-9EA0-A9A6238283DA}"/>
              </a:ext>
            </a:extLst>
          </p:cNvPr>
          <p:cNvSpPr txBox="1"/>
          <p:nvPr/>
        </p:nvSpPr>
        <p:spPr>
          <a:xfrm>
            <a:off x="6585307" y="2285458"/>
            <a:ext cx="4503156" cy="1200329"/>
          </a:xfrm>
          <a:prstGeom prst="rect">
            <a:avLst/>
          </a:prstGeom>
          <a:noFill/>
        </p:spPr>
        <p:txBody>
          <a:bodyPr wrap="none" rtlCol="0">
            <a:spAutoFit/>
          </a:bodyPr>
          <a:lstStyle/>
          <a:p>
            <a:r>
              <a:rPr lang="en-US" sz="2400"/>
              <a:t>2. Owner gives up ownership, </a:t>
            </a:r>
          </a:p>
          <a:p>
            <a:r>
              <a:rPr lang="en-US" sz="2400"/>
              <a:t>	page copy and </a:t>
            </a:r>
            <a:r>
              <a:rPr lang="en-US" sz="2400" i="1">
                <a:latin typeface="Times New Roman" panose="02020603050405020304" pitchFamily="18" charset="0"/>
                <a:cs typeface="Times New Roman" panose="02020603050405020304" pitchFamily="18" charset="0"/>
              </a:rPr>
              <a:t>copy set</a:t>
            </a:r>
            <a:r>
              <a:rPr lang="en-US" sz="2400"/>
              <a:t> sent </a:t>
            </a:r>
          </a:p>
          <a:p>
            <a:r>
              <a:rPr lang="en-US" sz="2400"/>
              <a:t>	to requester</a:t>
            </a:r>
          </a:p>
        </p:txBody>
      </p:sp>
      <p:grpSp>
        <p:nvGrpSpPr>
          <p:cNvPr id="24" name="组合 23">
            <a:extLst>
              <a:ext uri="{FF2B5EF4-FFF2-40B4-BE49-F238E27FC236}">
                <a16:creationId xmlns:a16="http://schemas.microsoft.com/office/drawing/2014/main" id="{F050945C-5ED3-46E5-8299-4EE2D281F16F}"/>
              </a:ext>
            </a:extLst>
          </p:cNvPr>
          <p:cNvGrpSpPr/>
          <p:nvPr/>
        </p:nvGrpSpPr>
        <p:grpSpPr>
          <a:xfrm>
            <a:off x="3360483" y="3786091"/>
            <a:ext cx="379187" cy="1397527"/>
            <a:chOff x="2694874" y="4891089"/>
            <a:chExt cx="379187" cy="1397527"/>
          </a:xfrm>
        </p:grpSpPr>
        <p:sp>
          <p:nvSpPr>
            <p:cNvPr id="25" name="箭头: 下 24">
              <a:extLst>
                <a:ext uri="{FF2B5EF4-FFF2-40B4-BE49-F238E27FC236}">
                  <a16:creationId xmlns:a16="http://schemas.microsoft.com/office/drawing/2014/main" id="{C38E961B-213B-4F88-96F2-1F7879FE9F98}"/>
                </a:ext>
              </a:extLst>
            </p:cNvPr>
            <p:cNvSpPr/>
            <p:nvPr/>
          </p:nvSpPr>
          <p:spPr>
            <a:xfrm rot="19057483">
              <a:off x="2694874" y="4891089"/>
              <a:ext cx="288135" cy="1397527"/>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文本框 25">
              <a:extLst>
                <a:ext uri="{FF2B5EF4-FFF2-40B4-BE49-F238E27FC236}">
                  <a16:creationId xmlns:a16="http://schemas.microsoft.com/office/drawing/2014/main" id="{3B37516C-8228-4118-8EB4-3AF584B7CF4D}"/>
                </a:ext>
              </a:extLst>
            </p:cNvPr>
            <p:cNvSpPr txBox="1"/>
            <p:nvPr/>
          </p:nvSpPr>
          <p:spPr>
            <a:xfrm rot="2937877">
              <a:off x="2618648" y="5223411"/>
              <a:ext cx="603050" cy="307777"/>
            </a:xfrm>
            <a:prstGeom prst="rect">
              <a:avLst/>
            </a:prstGeom>
            <a:noFill/>
          </p:spPr>
          <p:txBody>
            <a:bodyPr wrap="none" rtlCol="0">
              <a:spAutoFit/>
            </a:bodyPr>
            <a:lstStyle/>
            <a:p>
              <a:r>
                <a:rPr lang="en-US" sz="1400" dirty="0"/>
                <a:t>Page</a:t>
              </a:r>
            </a:p>
          </p:txBody>
        </p:sp>
      </p:grpSp>
      <p:sp>
        <p:nvSpPr>
          <p:cNvPr id="27" name="椭圆 26">
            <a:extLst>
              <a:ext uri="{FF2B5EF4-FFF2-40B4-BE49-F238E27FC236}">
                <a16:creationId xmlns:a16="http://schemas.microsoft.com/office/drawing/2014/main" id="{1BE2E2C6-EBF6-4DC9-A0A7-7F75C089BB91}"/>
              </a:ext>
            </a:extLst>
          </p:cNvPr>
          <p:cNvSpPr/>
          <p:nvPr/>
        </p:nvSpPr>
        <p:spPr>
          <a:xfrm>
            <a:off x="3923607" y="4974365"/>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椭圆 27">
            <a:extLst>
              <a:ext uri="{FF2B5EF4-FFF2-40B4-BE49-F238E27FC236}">
                <a16:creationId xmlns:a16="http://schemas.microsoft.com/office/drawing/2014/main" id="{6ABA30BC-6255-45F5-878B-DBC2319E3B28}"/>
              </a:ext>
            </a:extLst>
          </p:cNvPr>
          <p:cNvSpPr/>
          <p:nvPr/>
        </p:nvSpPr>
        <p:spPr>
          <a:xfrm>
            <a:off x="2493206" y="339989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文本框 28">
            <a:extLst>
              <a:ext uri="{FF2B5EF4-FFF2-40B4-BE49-F238E27FC236}">
                <a16:creationId xmlns:a16="http://schemas.microsoft.com/office/drawing/2014/main" id="{62979927-441F-4527-8E6D-84CCB12DE4CB}"/>
              </a:ext>
            </a:extLst>
          </p:cNvPr>
          <p:cNvSpPr txBox="1"/>
          <p:nvPr/>
        </p:nvSpPr>
        <p:spPr>
          <a:xfrm>
            <a:off x="6585307" y="3722701"/>
            <a:ext cx="3916457" cy="461665"/>
          </a:xfrm>
          <a:prstGeom prst="rect">
            <a:avLst/>
          </a:prstGeom>
          <a:noFill/>
        </p:spPr>
        <p:txBody>
          <a:bodyPr wrap="none" rtlCol="0">
            <a:spAutoFit/>
          </a:bodyPr>
          <a:lstStyle/>
          <a:p>
            <a:r>
              <a:rPr lang="en-US" sz="2400"/>
              <a:t>3. Other copies invalidated</a:t>
            </a:r>
          </a:p>
        </p:txBody>
      </p:sp>
      <p:grpSp>
        <p:nvGrpSpPr>
          <p:cNvPr id="30" name="组合 29">
            <a:extLst>
              <a:ext uri="{FF2B5EF4-FFF2-40B4-BE49-F238E27FC236}">
                <a16:creationId xmlns:a16="http://schemas.microsoft.com/office/drawing/2014/main" id="{6591DCC9-6CEA-45EC-9F99-E0EDC52E2AA5}"/>
              </a:ext>
            </a:extLst>
          </p:cNvPr>
          <p:cNvGrpSpPr/>
          <p:nvPr/>
        </p:nvGrpSpPr>
        <p:grpSpPr>
          <a:xfrm>
            <a:off x="1468182" y="2222145"/>
            <a:ext cx="2853029" cy="3158834"/>
            <a:chOff x="1475154" y="2222146"/>
            <a:chExt cx="2853029" cy="3158834"/>
          </a:xfrm>
        </p:grpSpPr>
        <p:cxnSp>
          <p:nvCxnSpPr>
            <p:cNvPr id="32" name="连接符: 曲线 31">
              <a:extLst>
                <a:ext uri="{FF2B5EF4-FFF2-40B4-BE49-F238E27FC236}">
                  <a16:creationId xmlns:a16="http://schemas.microsoft.com/office/drawing/2014/main" id="{6C261AAC-30D2-4521-AE46-3637B22D6900}"/>
                </a:ext>
              </a:extLst>
            </p:cNvPr>
            <p:cNvCxnSpPr>
              <a:cxnSpLocks/>
            </p:cNvCxnSpPr>
            <p:nvPr/>
          </p:nvCxnSpPr>
          <p:spPr>
            <a:xfrm rot="16200000" flipV="1">
              <a:off x="2748697" y="3466447"/>
              <a:ext cx="2823788" cy="335185"/>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4" name="连接符: 曲线 33">
              <a:extLst>
                <a:ext uri="{FF2B5EF4-FFF2-40B4-BE49-F238E27FC236}">
                  <a16:creationId xmlns:a16="http://schemas.microsoft.com/office/drawing/2014/main" id="{81810B5E-B5DA-4E3E-9724-4A561DA3CD3D}"/>
                </a:ext>
              </a:extLst>
            </p:cNvPr>
            <p:cNvCxnSpPr>
              <a:cxnSpLocks/>
            </p:cNvCxnSpPr>
            <p:nvPr/>
          </p:nvCxnSpPr>
          <p:spPr>
            <a:xfrm rot="5400000">
              <a:off x="2734146" y="4121987"/>
              <a:ext cx="1" cy="2517985"/>
            </a:xfrm>
            <a:prstGeom prst="curvedConnector3">
              <a:avLst>
                <a:gd name="adj1" fmla="val 29799100000"/>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
        <p:nvSpPr>
          <p:cNvPr id="37" name="椭圆 36">
            <a:extLst>
              <a:ext uri="{FF2B5EF4-FFF2-40B4-BE49-F238E27FC236}">
                <a16:creationId xmlns:a16="http://schemas.microsoft.com/office/drawing/2014/main" id="{45207F79-4344-4F68-B69D-6225FBB4F461}"/>
              </a:ext>
            </a:extLst>
          </p:cNvPr>
          <p:cNvSpPr/>
          <p:nvPr/>
        </p:nvSpPr>
        <p:spPr>
          <a:xfrm>
            <a:off x="1071628" y="4974365"/>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椭圆 37">
            <a:extLst>
              <a:ext uri="{FF2B5EF4-FFF2-40B4-BE49-F238E27FC236}">
                <a16:creationId xmlns:a16="http://schemas.microsoft.com/office/drawing/2014/main" id="{8B6BEF05-5A14-4E10-8A82-C4152C608E20}"/>
              </a:ext>
            </a:extLst>
          </p:cNvPr>
          <p:cNvSpPr/>
          <p:nvPr/>
        </p:nvSpPr>
        <p:spPr>
          <a:xfrm>
            <a:off x="3923607" y="1811633"/>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组合 38">
            <a:extLst>
              <a:ext uri="{FF2B5EF4-FFF2-40B4-BE49-F238E27FC236}">
                <a16:creationId xmlns:a16="http://schemas.microsoft.com/office/drawing/2014/main" id="{D33AA95A-3E15-477E-943E-FC578116E924}"/>
              </a:ext>
            </a:extLst>
          </p:cNvPr>
          <p:cNvGrpSpPr/>
          <p:nvPr/>
        </p:nvGrpSpPr>
        <p:grpSpPr>
          <a:xfrm>
            <a:off x="7648849" y="5951806"/>
            <a:ext cx="3620049" cy="787563"/>
            <a:chOff x="6933958" y="5311726"/>
            <a:chExt cx="3620049" cy="787563"/>
          </a:xfrm>
        </p:grpSpPr>
        <p:grpSp>
          <p:nvGrpSpPr>
            <p:cNvPr id="40" name="组合 39">
              <a:extLst>
                <a:ext uri="{FF2B5EF4-FFF2-40B4-BE49-F238E27FC236}">
                  <a16:creationId xmlns:a16="http://schemas.microsoft.com/office/drawing/2014/main" id="{5F120A5B-B0A6-4748-980C-BBBB0C73BEEA}"/>
                </a:ext>
              </a:extLst>
            </p:cNvPr>
            <p:cNvGrpSpPr/>
            <p:nvPr/>
          </p:nvGrpSpPr>
          <p:grpSpPr>
            <a:xfrm>
              <a:off x="6933958" y="5311726"/>
              <a:ext cx="3142354" cy="307777"/>
              <a:chOff x="6933958" y="5311726"/>
              <a:chExt cx="3142354" cy="307777"/>
            </a:xfrm>
          </p:grpSpPr>
          <p:sp>
            <p:nvSpPr>
              <p:cNvPr id="47" name="椭圆 46">
                <a:extLst>
                  <a:ext uri="{FF2B5EF4-FFF2-40B4-BE49-F238E27FC236}">
                    <a16:creationId xmlns:a16="http://schemas.microsoft.com/office/drawing/2014/main" id="{E7FF8F4C-8B82-4B91-9AEF-E0981ACAD67C}"/>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文本框 47">
                <a:extLst>
                  <a:ext uri="{FF2B5EF4-FFF2-40B4-BE49-F238E27FC236}">
                    <a16:creationId xmlns:a16="http://schemas.microsoft.com/office/drawing/2014/main" id="{180F663D-397A-4563-AFE0-FA17B7E5D41A}"/>
                  </a:ext>
                </a:extLst>
              </p:cNvPr>
              <p:cNvSpPr txBox="1"/>
              <p:nvPr/>
            </p:nvSpPr>
            <p:spPr>
              <a:xfrm>
                <a:off x="7035095" y="5311726"/>
                <a:ext cx="3041217" cy="307777"/>
              </a:xfrm>
              <a:prstGeom prst="rect">
                <a:avLst/>
              </a:prstGeom>
              <a:noFill/>
            </p:spPr>
            <p:txBody>
              <a:bodyPr wrap="none" rtlCol="0">
                <a:spAutoFit/>
              </a:bodyPr>
              <a:lstStyle/>
              <a:p>
                <a:r>
                  <a:rPr lang="en-US" sz="1400"/>
                  <a:t>Processor with write access to page</a:t>
                </a:r>
              </a:p>
            </p:txBody>
          </p:sp>
        </p:grpSp>
        <p:grpSp>
          <p:nvGrpSpPr>
            <p:cNvPr id="41" name="组合 40">
              <a:extLst>
                <a:ext uri="{FF2B5EF4-FFF2-40B4-BE49-F238E27FC236}">
                  <a16:creationId xmlns:a16="http://schemas.microsoft.com/office/drawing/2014/main" id="{12B34236-EC92-49F6-BA92-7CFB0D59A8C1}"/>
                </a:ext>
              </a:extLst>
            </p:cNvPr>
            <p:cNvGrpSpPr/>
            <p:nvPr/>
          </p:nvGrpSpPr>
          <p:grpSpPr>
            <a:xfrm>
              <a:off x="6933958" y="5551618"/>
              <a:ext cx="3509442" cy="307777"/>
              <a:chOff x="6933958" y="5311726"/>
              <a:chExt cx="3509442" cy="307777"/>
            </a:xfrm>
          </p:grpSpPr>
          <p:sp>
            <p:nvSpPr>
              <p:cNvPr id="45" name="椭圆 44">
                <a:extLst>
                  <a:ext uri="{FF2B5EF4-FFF2-40B4-BE49-F238E27FC236}">
                    <a16:creationId xmlns:a16="http://schemas.microsoft.com/office/drawing/2014/main" id="{19E6ABFD-47AE-408F-8BB0-54911B75F537}"/>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文本框 45">
                <a:extLst>
                  <a:ext uri="{FF2B5EF4-FFF2-40B4-BE49-F238E27FC236}">
                    <a16:creationId xmlns:a16="http://schemas.microsoft.com/office/drawing/2014/main" id="{A0C395AE-573E-49B9-BD7C-B2692BBD49B3}"/>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42" name="组合 41">
              <a:extLst>
                <a:ext uri="{FF2B5EF4-FFF2-40B4-BE49-F238E27FC236}">
                  <a16:creationId xmlns:a16="http://schemas.microsoft.com/office/drawing/2014/main" id="{FDDB87CD-9C75-429E-82BD-4F5085D9F9FD}"/>
                </a:ext>
              </a:extLst>
            </p:cNvPr>
            <p:cNvGrpSpPr/>
            <p:nvPr/>
          </p:nvGrpSpPr>
          <p:grpSpPr>
            <a:xfrm>
              <a:off x="6933958" y="5791512"/>
              <a:ext cx="3620049" cy="307777"/>
              <a:chOff x="6933958" y="5311726"/>
              <a:chExt cx="3620049" cy="307777"/>
            </a:xfrm>
          </p:grpSpPr>
          <p:sp>
            <p:nvSpPr>
              <p:cNvPr id="43" name="椭圆 42">
                <a:extLst>
                  <a:ext uri="{FF2B5EF4-FFF2-40B4-BE49-F238E27FC236}">
                    <a16:creationId xmlns:a16="http://schemas.microsoft.com/office/drawing/2014/main" id="{77A32D81-D177-4FE0-8EFC-F584FFC0206F}"/>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文本框 43">
                <a:extLst>
                  <a:ext uri="{FF2B5EF4-FFF2-40B4-BE49-F238E27FC236}">
                    <a16:creationId xmlns:a16="http://schemas.microsoft.com/office/drawing/2014/main" id="{D0A14735-A431-49A8-A73F-7D9FBDA862F0}"/>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Tree>
    <p:extLst>
      <p:ext uri="{BB962C8B-B14F-4D97-AF65-F5344CB8AC3E}">
        <p14:creationId xmlns:p14="http://schemas.microsoft.com/office/powerpoint/2010/main" val="6293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24"/>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3" grpId="0"/>
      <p:bldP spid="27" grpId="0" animBg="1"/>
      <p:bldP spid="28" grpId="0" animBg="1"/>
      <p:bldP spid="29" grpId="0"/>
      <p:bldP spid="37" grpId="0" animBg="1"/>
      <p:bldP spid="3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内容占位符 1">
                <a:extLst>
                  <a:ext uri="{FF2B5EF4-FFF2-40B4-BE49-F238E27FC236}">
                    <a16:creationId xmlns:a16="http://schemas.microsoft.com/office/drawing/2014/main" id="{EF9757A1-D1F0-4510-95A0-17111C0AE16E}"/>
                  </a:ext>
                </a:extLst>
              </p:cNvPr>
              <p:cNvSpPr>
                <a:spLocks noGrp="1"/>
              </p:cNvSpPr>
              <p:nvPr>
                <p:ph idx="1"/>
              </p:nvPr>
            </p:nvSpPr>
            <p:spPr/>
            <p:txBody>
              <a:bodyPr/>
              <a:lstStyle/>
              <a:p>
                <a:endParaRPr lang="en-US" dirty="0"/>
              </a:p>
              <a:p>
                <a:r>
                  <a:rPr lang="en-US" dirty="0"/>
                  <a:t>Simple approach and implementation.</a:t>
                </a:r>
              </a:p>
              <a:p>
                <a:endParaRPr lang="en-US" dirty="0"/>
              </a:p>
              <a:p>
                <a:r>
                  <a:rPr lang="en-US" dirty="0"/>
                  <a:t>Correctness can be proved.</a:t>
                </a:r>
              </a:p>
              <a:p>
                <a:endParaRPr lang="en-US" dirty="0"/>
              </a:p>
              <a:p>
                <a:r>
                  <a:rPr lang="en-US" dirty="0"/>
                  <a:t>Poor performance due to broadcast requests.</a:t>
                </a:r>
              </a:p>
              <a:p>
                <a:pPr lvl="1"/>
                <a:r>
                  <a:rPr lang="en-US" dirty="0"/>
                  <a:t>Experiments show that the broadcast request cost is substantial when </a:t>
                </a:r>
                <a14:m>
                  <m:oMath xmlns:m="http://schemas.openxmlformats.org/officeDocument/2006/math">
                    <m:r>
                      <a:rPr lang="en-US" b="0" i="1" smtClean="0">
                        <a:latin typeface="Cambria Math" panose="02040503050406030204" pitchFamily="18" charset="0"/>
                      </a:rPr>
                      <m:t>𝑁</m:t>
                    </m:r>
                    <m:r>
                      <a:rPr lang="en-US" b="0" i="1" smtClean="0">
                        <a:latin typeface="Cambria Math" panose="02040503050406030204" pitchFamily="18" charset="0"/>
                      </a:rPr>
                      <m:t>≥4</m:t>
                    </m:r>
                  </m:oMath>
                </a14:m>
                <a:endParaRPr lang="en-US" dirty="0"/>
              </a:p>
            </p:txBody>
          </p:sp>
        </mc:Choice>
        <mc:Fallback xmlns="">
          <p:sp>
            <p:nvSpPr>
              <p:cNvPr id="2" name="内容占位符 1">
                <a:extLst>
                  <a:ext uri="{FF2B5EF4-FFF2-40B4-BE49-F238E27FC236}">
                    <a16:creationId xmlns:a16="http://schemas.microsoft.com/office/drawing/2014/main" id="{EF9757A1-D1F0-4510-95A0-17111C0AE16E}"/>
                  </a:ext>
                </a:extLst>
              </p:cNvPr>
              <p:cNvSpPr>
                <a:spLocks noGrp="1" noRot="1" noChangeAspect="1" noMove="1" noResize="1" noEditPoints="1" noAdjustHandles="1" noChangeArrowheads="1" noChangeShapeType="1" noTextEdit="1"/>
              </p:cNvSpPr>
              <p:nvPr>
                <p:ph idx="1"/>
              </p:nvPr>
            </p:nvSpPr>
            <p:spPr>
              <a:blipFill>
                <a:blip r:embed="rId3"/>
                <a:stretch>
                  <a:fillRect l="-202"/>
                </a:stretch>
              </a:blipFill>
            </p:spPr>
            <p:txBody>
              <a:bodyPr/>
              <a:lstStyle/>
              <a:p>
                <a:r>
                  <a:rPr lang="en-US">
                    <a:noFill/>
                  </a:rPr>
                  <a:t> </a:t>
                </a:r>
              </a:p>
            </p:txBody>
          </p:sp>
        </mc:Fallback>
      </mc:AlternateContent>
      <p:sp>
        <p:nvSpPr>
          <p:cNvPr id="3" name="标题 2">
            <a:extLst>
              <a:ext uri="{FF2B5EF4-FFF2-40B4-BE49-F238E27FC236}">
                <a16:creationId xmlns:a16="http://schemas.microsoft.com/office/drawing/2014/main" id="{9E3BDBB0-F891-4EFF-97EE-DFAB9671D3D6}"/>
              </a:ext>
            </a:extLst>
          </p:cNvPr>
          <p:cNvSpPr>
            <a:spLocks noGrp="1"/>
          </p:cNvSpPr>
          <p:nvPr>
            <p:ph type="title"/>
          </p:nvPr>
        </p:nvSpPr>
        <p:spPr/>
        <p:txBody>
          <a:bodyPr>
            <a:normAutofit/>
          </a:bodyPr>
          <a:lstStyle/>
          <a:p>
            <a:r>
              <a:rPr lang="en-US"/>
              <a:t>A Broadcast Distributed Manager Algorithm</a:t>
            </a:r>
          </a:p>
        </p:txBody>
      </p:sp>
    </p:spTree>
    <p:extLst>
      <p:ext uri="{BB962C8B-B14F-4D97-AF65-F5344CB8AC3E}">
        <p14:creationId xmlns:p14="http://schemas.microsoft.com/office/powerpoint/2010/main" val="4107307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6EC766B4-C35C-4B05-A919-DB5F49EED63A}"/>
              </a:ext>
            </a:extLst>
          </p:cNvPr>
          <p:cNvSpPr>
            <a:spLocks noGrp="1"/>
          </p:cNvSpPr>
          <p:nvPr>
            <p:ph idx="1"/>
          </p:nvPr>
        </p:nvSpPr>
        <p:spPr>
          <a:xfrm>
            <a:off x="1064029" y="1344810"/>
            <a:ext cx="9060873" cy="5038275"/>
          </a:xfrm>
        </p:spPr>
        <p:txBody>
          <a:bodyPr/>
          <a:lstStyle/>
          <a:p>
            <a:endParaRPr lang="en-US"/>
          </a:p>
          <a:p>
            <a:r>
              <a:rPr lang="en-US"/>
              <a:t>Compared to broadcast distributed manager algorithm, </a:t>
            </a:r>
            <a:r>
              <a:rPr lang="en-US" i="1">
                <a:latin typeface="Times New Roman" panose="02020603050405020304" pitchFamily="18" charset="0"/>
                <a:cs typeface="Times New Roman" panose="02020603050405020304" pitchFamily="18" charset="0"/>
              </a:rPr>
              <a:t>owner</a:t>
            </a:r>
            <a:r>
              <a:rPr lang="en-US">
                <a:latin typeface="Times New Roman" panose="02020603050405020304" pitchFamily="18" charset="0"/>
                <a:cs typeface="Times New Roman" panose="02020603050405020304" pitchFamily="18" charset="0"/>
              </a:rPr>
              <a:t> </a:t>
            </a:r>
            <a:r>
              <a:rPr lang="en-US">
                <a:cs typeface="Times New Roman" panose="02020603050405020304" pitchFamily="18" charset="0"/>
              </a:rPr>
              <a:t>field in </a:t>
            </a:r>
            <a:r>
              <a:rPr lang="en-US" b="1" err="1">
                <a:cs typeface="Times New Roman" panose="02020603050405020304" pitchFamily="18" charset="0"/>
              </a:rPr>
              <a:t>PTable</a:t>
            </a:r>
            <a:r>
              <a:rPr lang="en-US" b="1">
                <a:cs typeface="Times New Roman" panose="02020603050405020304" pitchFamily="18" charset="0"/>
              </a:rPr>
              <a:t> </a:t>
            </a:r>
            <a:r>
              <a:rPr lang="en-US">
                <a:cs typeface="Times New Roman" panose="02020603050405020304" pitchFamily="18" charset="0"/>
              </a:rPr>
              <a:t>is replaced by </a:t>
            </a:r>
            <a:r>
              <a:rPr lang="en-US" i="1" err="1">
                <a:latin typeface="Times New Roman" panose="02020603050405020304" pitchFamily="18" charset="0"/>
                <a:cs typeface="Times New Roman" panose="02020603050405020304" pitchFamily="18" charset="0"/>
              </a:rPr>
              <a:t>probOwner</a:t>
            </a:r>
            <a:r>
              <a:rPr lang="en-US" i="1">
                <a:latin typeface="Times New Roman" panose="02020603050405020304" pitchFamily="18" charset="0"/>
                <a:cs typeface="Times New Roman" panose="02020603050405020304" pitchFamily="18" charset="0"/>
              </a:rPr>
              <a:t>.</a:t>
            </a:r>
          </a:p>
          <a:p>
            <a:pPr lvl="1"/>
            <a:r>
              <a:rPr lang="en-US"/>
              <a:t>Value of </a:t>
            </a:r>
            <a:r>
              <a:rPr lang="en-US" i="1" err="1">
                <a:latin typeface="Times New Roman" panose="02020603050405020304" pitchFamily="18" charset="0"/>
                <a:cs typeface="Times New Roman" panose="02020603050405020304" pitchFamily="18" charset="0"/>
              </a:rPr>
              <a:t>probOwner</a:t>
            </a:r>
            <a:r>
              <a:rPr lang="en-US" i="1">
                <a:latin typeface="Times New Roman" panose="02020603050405020304" pitchFamily="18" charset="0"/>
                <a:cs typeface="Times New Roman" panose="02020603050405020304" pitchFamily="18" charset="0"/>
              </a:rPr>
              <a:t> </a:t>
            </a:r>
            <a:r>
              <a:rPr lang="en-US">
                <a:cs typeface="Times New Roman" panose="02020603050405020304" pitchFamily="18" charset="0"/>
              </a:rPr>
              <a:t>is “probably” owner, just a hint for searching the true owner</a:t>
            </a:r>
          </a:p>
          <a:p>
            <a:pPr lvl="1"/>
            <a:r>
              <a:rPr lang="en-US">
                <a:cs typeface="Times New Roman" panose="02020603050405020304" pitchFamily="18" charset="0"/>
              </a:rPr>
              <a:t>The request is sent/forwarded to the processor’s </a:t>
            </a:r>
            <a:r>
              <a:rPr lang="en-US" i="1" err="1">
                <a:latin typeface="Times New Roman" panose="02020603050405020304" pitchFamily="18" charset="0"/>
                <a:cs typeface="Times New Roman" panose="02020603050405020304" pitchFamily="18" charset="0"/>
              </a:rPr>
              <a:t>probOwner</a:t>
            </a:r>
            <a:r>
              <a:rPr lang="en-US" i="1">
                <a:latin typeface="Times New Roman" panose="02020603050405020304" pitchFamily="18" charset="0"/>
                <a:cs typeface="Times New Roman" panose="02020603050405020304" pitchFamily="18" charset="0"/>
              </a:rPr>
              <a:t> </a:t>
            </a:r>
            <a:r>
              <a:rPr lang="en-US">
                <a:cs typeface="Times New Roman" panose="02020603050405020304" pitchFamily="18" charset="0"/>
              </a:rPr>
              <a:t>if itself is not the true owner.</a:t>
            </a:r>
          </a:p>
          <a:p>
            <a:pPr lvl="1"/>
            <a:r>
              <a:rPr lang="en-US"/>
              <a:t>True owner handles requests as in centralized manager algorithm.</a:t>
            </a:r>
          </a:p>
          <a:p>
            <a:pPr lvl="1"/>
            <a:r>
              <a:rPr lang="en-US"/>
              <a:t>Invalidation requests, a processor relinquishing ownership and forwarding requests update </a:t>
            </a:r>
            <a:r>
              <a:rPr lang="en-US" i="1" err="1">
                <a:latin typeface="Times New Roman" panose="02020603050405020304" pitchFamily="18" charset="0"/>
                <a:cs typeface="Times New Roman" panose="02020603050405020304" pitchFamily="18" charset="0"/>
              </a:rPr>
              <a:t>probOwner</a:t>
            </a:r>
            <a:r>
              <a:rPr lang="en-US" i="1">
                <a:latin typeface="Times New Roman" panose="02020603050405020304" pitchFamily="18" charset="0"/>
                <a:cs typeface="Times New Roman" panose="02020603050405020304" pitchFamily="18" charset="0"/>
              </a:rPr>
              <a:t>.</a:t>
            </a:r>
          </a:p>
          <a:p>
            <a:pPr lvl="2"/>
            <a:r>
              <a:rPr lang="en-US">
                <a:cs typeface="Times New Roman" panose="02020603050405020304" pitchFamily="18" charset="0"/>
              </a:rPr>
              <a:t>In first two cases, the new </a:t>
            </a:r>
            <a:r>
              <a:rPr lang="en-US" i="1" err="1">
                <a:latin typeface="Times New Roman" panose="02020603050405020304" pitchFamily="18" charset="0"/>
                <a:cs typeface="Times New Roman" panose="02020603050405020304" pitchFamily="18" charset="0"/>
              </a:rPr>
              <a:t>probOwner</a:t>
            </a:r>
            <a:r>
              <a:rPr lang="en-US">
                <a:cs typeface="Times New Roman" panose="02020603050405020304" pitchFamily="18" charset="0"/>
              </a:rPr>
              <a:t> is the new owner of the page.</a:t>
            </a:r>
          </a:p>
          <a:p>
            <a:pPr lvl="2"/>
            <a:r>
              <a:rPr lang="en-US">
                <a:cs typeface="Times New Roman" panose="02020603050405020304" pitchFamily="18" charset="0"/>
              </a:rPr>
              <a:t>In the last case, the new </a:t>
            </a:r>
            <a:r>
              <a:rPr lang="en-US" i="1" err="1">
                <a:latin typeface="Times New Roman" panose="02020603050405020304" pitchFamily="18" charset="0"/>
                <a:cs typeface="Times New Roman" panose="02020603050405020304" pitchFamily="18" charset="0"/>
              </a:rPr>
              <a:t>probOwner</a:t>
            </a:r>
            <a:r>
              <a:rPr lang="en-US">
                <a:cs typeface="Times New Roman" panose="02020603050405020304" pitchFamily="18" charset="0"/>
              </a:rPr>
              <a:t> is the original requesting processor</a:t>
            </a:r>
            <a:endParaRPr lang="en-US"/>
          </a:p>
        </p:txBody>
      </p:sp>
      <p:sp>
        <p:nvSpPr>
          <p:cNvPr id="3" name="标题 2">
            <a:extLst>
              <a:ext uri="{FF2B5EF4-FFF2-40B4-BE49-F238E27FC236}">
                <a16:creationId xmlns:a16="http://schemas.microsoft.com/office/drawing/2014/main" id="{1CE351AC-72C2-48B8-8A91-8BD71501865E}"/>
              </a:ext>
            </a:extLst>
          </p:cNvPr>
          <p:cNvSpPr>
            <a:spLocks noGrp="1"/>
          </p:cNvSpPr>
          <p:nvPr>
            <p:ph type="title"/>
          </p:nvPr>
        </p:nvSpPr>
        <p:spPr/>
        <p:txBody>
          <a:bodyPr>
            <a:normAutofit/>
          </a:bodyPr>
          <a:lstStyle/>
          <a:p>
            <a:r>
              <a:rPr lang="en-US"/>
              <a:t>A Dynamic Distributed Manager Algorithm</a:t>
            </a:r>
          </a:p>
        </p:txBody>
      </p:sp>
    </p:spTree>
    <p:extLst>
      <p:ext uri="{BB962C8B-B14F-4D97-AF65-F5344CB8AC3E}">
        <p14:creationId xmlns:p14="http://schemas.microsoft.com/office/powerpoint/2010/main" val="312574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6E5D92A2-02E5-4044-AB23-B01975BAA512}"/>
              </a:ext>
            </a:extLst>
          </p:cNvPr>
          <p:cNvGrpSpPr/>
          <p:nvPr/>
        </p:nvGrpSpPr>
        <p:grpSpPr>
          <a:xfrm>
            <a:off x="462263" y="1817711"/>
            <a:ext cx="4533689" cy="3632659"/>
            <a:chOff x="462263" y="1817711"/>
            <a:chExt cx="4533689" cy="3632659"/>
          </a:xfrm>
        </p:grpSpPr>
        <p:sp>
          <p:nvSpPr>
            <p:cNvPr id="5" name="椭圆 4">
              <a:extLst>
                <a:ext uri="{FF2B5EF4-FFF2-40B4-BE49-F238E27FC236}">
                  <a16:creationId xmlns:a16="http://schemas.microsoft.com/office/drawing/2014/main" id="{A5DEC2E2-78C1-4717-B214-DE9CE7E64499}"/>
                </a:ext>
              </a:extLst>
            </p:cNvPr>
            <p:cNvSpPr/>
            <p:nvPr/>
          </p:nvSpPr>
          <p:spPr>
            <a:xfrm>
              <a:off x="1070718" y="1817712"/>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椭圆 5">
              <a:extLst>
                <a:ext uri="{FF2B5EF4-FFF2-40B4-BE49-F238E27FC236}">
                  <a16:creationId xmlns:a16="http://schemas.microsoft.com/office/drawing/2014/main" id="{2547D93E-C897-4CA5-A82D-899CFE83EC02}"/>
                </a:ext>
              </a:extLst>
            </p:cNvPr>
            <p:cNvSpPr/>
            <p:nvPr/>
          </p:nvSpPr>
          <p:spPr>
            <a:xfrm>
              <a:off x="4522127" y="3399898"/>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a:extLst>
                <a:ext uri="{FF2B5EF4-FFF2-40B4-BE49-F238E27FC236}">
                  <a16:creationId xmlns:a16="http://schemas.microsoft.com/office/drawing/2014/main" id="{156C0085-19D1-4315-9345-D351C4D91CD4}"/>
                </a:ext>
              </a:extLst>
            </p:cNvPr>
            <p:cNvSpPr/>
            <p:nvPr/>
          </p:nvSpPr>
          <p:spPr>
            <a:xfrm>
              <a:off x="462263" y="3399899"/>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a:extLst>
                <a:ext uri="{FF2B5EF4-FFF2-40B4-BE49-F238E27FC236}">
                  <a16:creationId xmlns:a16="http://schemas.microsoft.com/office/drawing/2014/main" id="{2A24A942-ECB6-4806-813F-F8A45FB7C828}"/>
                </a:ext>
              </a:extLst>
            </p:cNvPr>
            <p:cNvSpPr/>
            <p:nvPr/>
          </p:nvSpPr>
          <p:spPr>
            <a:xfrm>
              <a:off x="3923608" y="1817711"/>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FB4BDA2D-8C66-45D2-B7E4-66218B4790E3}"/>
                </a:ext>
              </a:extLst>
            </p:cNvPr>
            <p:cNvSpPr/>
            <p:nvPr/>
          </p:nvSpPr>
          <p:spPr>
            <a:xfrm>
              <a:off x="1070718" y="497654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ACB20FE4-5966-475E-8176-9034B09E7E38}"/>
                </a:ext>
              </a:extLst>
            </p:cNvPr>
            <p:cNvSpPr/>
            <p:nvPr/>
          </p:nvSpPr>
          <p:spPr>
            <a:xfrm>
              <a:off x="2493277" y="3399898"/>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椭圆 10">
              <a:extLst>
                <a:ext uri="{FF2B5EF4-FFF2-40B4-BE49-F238E27FC236}">
                  <a16:creationId xmlns:a16="http://schemas.microsoft.com/office/drawing/2014/main" id="{A866525C-F18A-4B49-A62F-FE5CE2A2B826}"/>
                </a:ext>
              </a:extLst>
            </p:cNvPr>
            <p:cNvSpPr/>
            <p:nvPr/>
          </p:nvSpPr>
          <p:spPr>
            <a:xfrm>
              <a:off x="3923748" y="4976544"/>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文本框 21">
            <a:extLst>
              <a:ext uri="{FF2B5EF4-FFF2-40B4-BE49-F238E27FC236}">
                <a16:creationId xmlns:a16="http://schemas.microsoft.com/office/drawing/2014/main" id="{89D3A23E-0B43-4623-8C1B-B3D2DB970F81}"/>
              </a:ext>
            </a:extLst>
          </p:cNvPr>
          <p:cNvSpPr txBox="1"/>
          <p:nvPr/>
        </p:nvSpPr>
        <p:spPr>
          <a:xfrm>
            <a:off x="4254492" y="5450371"/>
            <a:ext cx="2330815" cy="369332"/>
          </a:xfrm>
          <a:prstGeom prst="rect">
            <a:avLst/>
          </a:prstGeom>
          <a:noFill/>
        </p:spPr>
        <p:txBody>
          <a:bodyPr wrap="square" rtlCol="0">
            <a:spAutoFit/>
          </a:bodyPr>
          <a:lstStyle/>
          <a:p>
            <a:r>
              <a:rPr lang="en-US"/>
              <a:t>Read fault happens</a:t>
            </a:r>
          </a:p>
        </p:txBody>
      </p:sp>
      <p:cxnSp>
        <p:nvCxnSpPr>
          <p:cNvPr id="24" name="直接箭头连接符 23">
            <a:extLst>
              <a:ext uri="{FF2B5EF4-FFF2-40B4-BE49-F238E27FC236}">
                <a16:creationId xmlns:a16="http://schemas.microsoft.com/office/drawing/2014/main" id="{C5F33B81-F04C-4AE9-8AF2-6C38A43F40BA}"/>
              </a:ext>
            </a:extLst>
          </p:cNvPr>
          <p:cNvCxnSpPr>
            <a:cxnSpLocks/>
          </p:cNvCxnSpPr>
          <p:nvPr/>
        </p:nvCxnSpPr>
        <p:spPr>
          <a:xfrm flipH="1">
            <a:off x="1544543" y="5213457"/>
            <a:ext cx="2379205" cy="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C8C611DC-FFCC-42D5-B1B4-4838BC916EDF}"/>
              </a:ext>
            </a:extLst>
          </p:cNvPr>
          <p:cNvCxnSpPr>
            <a:cxnSpLocks/>
          </p:cNvCxnSpPr>
          <p:nvPr/>
        </p:nvCxnSpPr>
        <p:spPr>
          <a:xfrm flipH="1" flipV="1">
            <a:off x="699176" y="3873724"/>
            <a:ext cx="440932" cy="117221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28" name="直接箭头连接符 27">
            <a:extLst>
              <a:ext uri="{FF2B5EF4-FFF2-40B4-BE49-F238E27FC236}">
                <a16:creationId xmlns:a16="http://schemas.microsoft.com/office/drawing/2014/main" id="{8D2A9358-3D9E-43F6-B7CD-5D29BA936E8F}"/>
              </a:ext>
            </a:extLst>
          </p:cNvPr>
          <p:cNvCxnSpPr>
            <a:cxnSpLocks/>
          </p:cNvCxnSpPr>
          <p:nvPr/>
        </p:nvCxnSpPr>
        <p:spPr>
          <a:xfrm flipV="1">
            <a:off x="699176" y="2222147"/>
            <a:ext cx="440932" cy="1177752"/>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31" name="直接箭头连接符 30">
            <a:extLst>
              <a:ext uri="{FF2B5EF4-FFF2-40B4-BE49-F238E27FC236}">
                <a16:creationId xmlns:a16="http://schemas.microsoft.com/office/drawing/2014/main" id="{F9E0AADC-E730-49EC-90BC-C0223F8EEB3F}"/>
              </a:ext>
            </a:extLst>
          </p:cNvPr>
          <p:cNvCxnSpPr>
            <a:cxnSpLocks/>
          </p:cNvCxnSpPr>
          <p:nvPr/>
        </p:nvCxnSpPr>
        <p:spPr>
          <a:xfrm flipV="1">
            <a:off x="1544543" y="2054624"/>
            <a:ext cx="2379065" cy="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34" name="直接箭头连接符 33">
            <a:extLst>
              <a:ext uri="{FF2B5EF4-FFF2-40B4-BE49-F238E27FC236}">
                <a16:creationId xmlns:a16="http://schemas.microsoft.com/office/drawing/2014/main" id="{8BF247F0-DC0E-4EA8-9006-A379051D5C89}"/>
              </a:ext>
            </a:extLst>
          </p:cNvPr>
          <p:cNvCxnSpPr>
            <a:cxnSpLocks/>
          </p:cNvCxnSpPr>
          <p:nvPr/>
        </p:nvCxnSpPr>
        <p:spPr>
          <a:xfrm>
            <a:off x="4328043" y="2222146"/>
            <a:ext cx="430997" cy="1177752"/>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接箭头连接符 36">
            <a:extLst>
              <a:ext uri="{FF2B5EF4-FFF2-40B4-BE49-F238E27FC236}">
                <a16:creationId xmlns:a16="http://schemas.microsoft.com/office/drawing/2014/main" id="{C522A0AB-CBC6-4AFF-81FB-EE39F88F1AA7}"/>
              </a:ext>
            </a:extLst>
          </p:cNvPr>
          <p:cNvCxnSpPr>
            <a:cxnSpLocks/>
          </p:cNvCxnSpPr>
          <p:nvPr/>
        </p:nvCxnSpPr>
        <p:spPr>
          <a:xfrm flipH="1">
            <a:off x="2967102" y="3636811"/>
            <a:ext cx="1555025" cy="0"/>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43" name="连接符: 曲线 42">
            <a:extLst>
              <a:ext uri="{FF2B5EF4-FFF2-40B4-BE49-F238E27FC236}">
                <a16:creationId xmlns:a16="http://schemas.microsoft.com/office/drawing/2014/main" id="{AE59D205-1513-4533-A3CA-8B30A98CF3D5}"/>
              </a:ext>
            </a:extLst>
          </p:cNvPr>
          <p:cNvCxnSpPr>
            <a:cxnSpLocks/>
          </p:cNvCxnSpPr>
          <p:nvPr/>
        </p:nvCxnSpPr>
        <p:spPr>
          <a:xfrm rot="5400000" flipH="1">
            <a:off x="2395144" y="3636811"/>
            <a:ext cx="335045" cy="12700"/>
          </a:xfrm>
          <a:prstGeom prst="curvedConnector5">
            <a:avLst>
              <a:gd name="adj1" fmla="val -68230"/>
              <a:gd name="adj2" fmla="val 4984528"/>
              <a:gd name="adj3" fmla="val 168230"/>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grpSp>
        <p:nvGrpSpPr>
          <p:cNvPr id="49" name="组合 48">
            <a:extLst>
              <a:ext uri="{FF2B5EF4-FFF2-40B4-BE49-F238E27FC236}">
                <a16:creationId xmlns:a16="http://schemas.microsoft.com/office/drawing/2014/main" id="{F3329557-86C6-47D9-9977-A3C7C30DE8C8}"/>
              </a:ext>
            </a:extLst>
          </p:cNvPr>
          <p:cNvGrpSpPr/>
          <p:nvPr/>
        </p:nvGrpSpPr>
        <p:grpSpPr>
          <a:xfrm>
            <a:off x="7403918" y="5763975"/>
            <a:ext cx="3213030" cy="307777"/>
            <a:chOff x="7409793" y="5764685"/>
            <a:chExt cx="3213030" cy="307777"/>
          </a:xfrm>
        </p:grpSpPr>
        <p:cxnSp>
          <p:nvCxnSpPr>
            <p:cNvPr id="45" name="直接箭头连接符 44">
              <a:extLst>
                <a:ext uri="{FF2B5EF4-FFF2-40B4-BE49-F238E27FC236}">
                  <a16:creationId xmlns:a16="http://schemas.microsoft.com/office/drawing/2014/main" id="{275AEE55-9BD2-4B24-83AA-F01D2DDCB0DD}"/>
                </a:ext>
              </a:extLst>
            </p:cNvPr>
            <p:cNvCxnSpPr>
              <a:cxnSpLocks/>
            </p:cNvCxnSpPr>
            <p:nvPr/>
          </p:nvCxnSpPr>
          <p:spPr>
            <a:xfrm flipH="1">
              <a:off x="7409793" y="5918574"/>
              <a:ext cx="403252" cy="0"/>
            </a:xfrm>
            <a:prstGeom prst="straightConnector1">
              <a:avLst/>
            </a:prstGeom>
            <a:ln w="25400">
              <a:prstDash val="dashDot"/>
              <a:tailEnd type="triangle" w="lg" len="lg"/>
            </a:ln>
          </p:spPr>
          <p:style>
            <a:lnRef idx="1">
              <a:schemeClr val="accent1"/>
            </a:lnRef>
            <a:fillRef idx="0">
              <a:schemeClr val="accent1"/>
            </a:fillRef>
            <a:effectRef idx="0">
              <a:schemeClr val="accent1"/>
            </a:effectRef>
            <a:fontRef idx="minor">
              <a:schemeClr val="tx1"/>
            </a:fontRef>
          </p:style>
        </p:cxnSp>
        <p:sp>
          <p:nvSpPr>
            <p:cNvPr id="46" name="文本框 45">
              <a:extLst>
                <a:ext uri="{FF2B5EF4-FFF2-40B4-BE49-F238E27FC236}">
                  <a16:creationId xmlns:a16="http://schemas.microsoft.com/office/drawing/2014/main" id="{838A7264-C67C-407E-A495-4A9CE14DC0B4}"/>
                </a:ext>
              </a:extLst>
            </p:cNvPr>
            <p:cNvSpPr txBox="1"/>
            <p:nvPr/>
          </p:nvSpPr>
          <p:spPr>
            <a:xfrm>
              <a:off x="7749985" y="5764685"/>
              <a:ext cx="2872838" cy="307777"/>
            </a:xfrm>
            <a:prstGeom prst="rect">
              <a:avLst/>
            </a:prstGeom>
            <a:noFill/>
          </p:spPr>
          <p:txBody>
            <a:bodyPr wrap="none" rtlCol="0">
              <a:spAutoFit/>
            </a:bodyPr>
            <a:lstStyle/>
            <a:p>
              <a:r>
                <a:rPr lang="en-US" sz="1400"/>
                <a:t>Points to a processor’s </a:t>
              </a:r>
              <a:r>
                <a:rPr lang="en-US" sz="1400" i="1" err="1">
                  <a:latin typeface="Times New Roman" panose="02020603050405020304" pitchFamily="18" charset="0"/>
                  <a:cs typeface="Times New Roman" panose="02020603050405020304" pitchFamily="18" charset="0"/>
                </a:rPr>
                <a:t>probOwner</a:t>
              </a:r>
              <a:endParaRPr lang="en-US" sz="1400"/>
            </a:p>
          </p:txBody>
        </p:sp>
      </p:grpSp>
      <p:sp>
        <p:nvSpPr>
          <p:cNvPr id="50" name="文本框 49">
            <a:extLst>
              <a:ext uri="{FF2B5EF4-FFF2-40B4-BE49-F238E27FC236}">
                <a16:creationId xmlns:a16="http://schemas.microsoft.com/office/drawing/2014/main" id="{B3B1F206-37D7-4C36-8683-9064AD64F36B}"/>
              </a:ext>
            </a:extLst>
          </p:cNvPr>
          <p:cNvSpPr txBox="1"/>
          <p:nvPr/>
        </p:nvSpPr>
        <p:spPr>
          <a:xfrm>
            <a:off x="6585308" y="1586879"/>
            <a:ext cx="3727302" cy="461665"/>
          </a:xfrm>
          <a:prstGeom prst="rect">
            <a:avLst/>
          </a:prstGeom>
          <a:noFill/>
        </p:spPr>
        <p:txBody>
          <a:bodyPr wrap="none" rtlCol="0">
            <a:spAutoFit/>
          </a:bodyPr>
          <a:lstStyle/>
          <a:p>
            <a:r>
              <a:rPr lang="en-US" sz="2400"/>
              <a:t>1. Send read fault request</a:t>
            </a:r>
          </a:p>
        </p:txBody>
      </p:sp>
      <p:sp>
        <p:nvSpPr>
          <p:cNvPr id="52" name="箭头: 左 51">
            <a:extLst>
              <a:ext uri="{FF2B5EF4-FFF2-40B4-BE49-F238E27FC236}">
                <a16:creationId xmlns:a16="http://schemas.microsoft.com/office/drawing/2014/main" id="{7E0655E2-311C-4D6B-B22D-3E331D24FB99}"/>
              </a:ext>
            </a:extLst>
          </p:cNvPr>
          <p:cNvSpPr/>
          <p:nvPr/>
        </p:nvSpPr>
        <p:spPr>
          <a:xfrm>
            <a:off x="1783369" y="5028790"/>
            <a:ext cx="1961245" cy="369332"/>
          </a:xfrm>
          <a:prstGeom prst="left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文本框 52">
            <a:extLst>
              <a:ext uri="{FF2B5EF4-FFF2-40B4-BE49-F238E27FC236}">
                <a16:creationId xmlns:a16="http://schemas.microsoft.com/office/drawing/2014/main" id="{C5D8B36E-FA9B-4820-9DFF-C8C7EE34A91F}"/>
              </a:ext>
            </a:extLst>
          </p:cNvPr>
          <p:cNvSpPr txBox="1"/>
          <p:nvPr/>
        </p:nvSpPr>
        <p:spPr>
          <a:xfrm>
            <a:off x="6585307" y="2285458"/>
            <a:ext cx="3453189" cy="830997"/>
          </a:xfrm>
          <a:prstGeom prst="rect">
            <a:avLst/>
          </a:prstGeom>
          <a:noFill/>
        </p:spPr>
        <p:txBody>
          <a:bodyPr wrap="none" rtlCol="0">
            <a:spAutoFit/>
          </a:bodyPr>
          <a:lstStyle/>
          <a:p>
            <a:r>
              <a:rPr lang="en-US" sz="2400"/>
              <a:t>2. Forward request and </a:t>
            </a:r>
          </a:p>
          <a:p>
            <a:r>
              <a:rPr lang="en-US" sz="2400" i="1">
                <a:latin typeface="Times New Roman" panose="02020603050405020304" pitchFamily="18" charset="0"/>
                <a:cs typeface="Times New Roman" panose="02020603050405020304" pitchFamily="18" charset="0"/>
              </a:rPr>
              <a:t>	</a:t>
            </a:r>
            <a:r>
              <a:rPr lang="en-US" sz="2400" i="1" err="1">
                <a:latin typeface="Times New Roman" panose="02020603050405020304" pitchFamily="18" charset="0"/>
                <a:cs typeface="Times New Roman" panose="02020603050405020304" pitchFamily="18" charset="0"/>
              </a:rPr>
              <a:t>probOwner</a:t>
            </a:r>
            <a:r>
              <a:rPr lang="en-US" sz="2400"/>
              <a:t> changed</a:t>
            </a:r>
          </a:p>
        </p:txBody>
      </p:sp>
      <p:sp>
        <p:nvSpPr>
          <p:cNvPr id="54" name="箭头: 左 53">
            <a:extLst>
              <a:ext uri="{FF2B5EF4-FFF2-40B4-BE49-F238E27FC236}">
                <a16:creationId xmlns:a16="http://schemas.microsoft.com/office/drawing/2014/main" id="{CFFE281D-0A3E-4F90-821E-CBD9AF544B20}"/>
              </a:ext>
            </a:extLst>
          </p:cNvPr>
          <p:cNvSpPr/>
          <p:nvPr/>
        </p:nvSpPr>
        <p:spPr>
          <a:xfrm rot="4276303">
            <a:off x="442497" y="4256281"/>
            <a:ext cx="954286" cy="369332"/>
          </a:xfrm>
          <a:prstGeom prst="left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箭头: 左 54">
            <a:extLst>
              <a:ext uri="{FF2B5EF4-FFF2-40B4-BE49-F238E27FC236}">
                <a16:creationId xmlns:a16="http://schemas.microsoft.com/office/drawing/2014/main" id="{1EA9B298-1CD3-426A-8533-128A891A6757}"/>
              </a:ext>
            </a:extLst>
          </p:cNvPr>
          <p:cNvSpPr/>
          <p:nvPr/>
        </p:nvSpPr>
        <p:spPr>
          <a:xfrm rot="6707331">
            <a:off x="417508" y="2626357"/>
            <a:ext cx="1035994" cy="369332"/>
          </a:xfrm>
          <a:prstGeom prst="left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箭头: 左 55">
            <a:extLst>
              <a:ext uri="{FF2B5EF4-FFF2-40B4-BE49-F238E27FC236}">
                <a16:creationId xmlns:a16="http://schemas.microsoft.com/office/drawing/2014/main" id="{F723E9B2-00BC-4130-8FC2-A02A70DE2DF4}"/>
              </a:ext>
            </a:extLst>
          </p:cNvPr>
          <p:cNvSpPr/>
          <p:nvPr/>
        </p:nvSpPr>
        <p:spPr>
          <a:xfrm rot="10800000">
            <a:off x="1767291" y="1852814"/>
            <a:ext cx="1961245" cy="369332"/>
          </a:xfrm>
          <a:prstGeom prst="left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箭头: 左 56">
            <a:extLst>
              <a:ext uri="{FF2B5EF4-FFF2-40B4-BE49-F238E27FC236}">
                <a16:creationId xmlns:a16="http://schemas.microsoft.com/office/drawing/2014/main" id="{B2A182F9-9BFB-41A2-AEEB-4A8F1D597AEA}"/>
              </a:ext>
            </a:extLst>
          </p:cNvPr>
          <p:cNvSpPr/>
          <p:nvPr/>
        </p:nvSpPr>
        <p:spPr>
          <a:xfrm rot="14963634">
            <a:off x="4074310" y="2608753"/>
            <a:ext cx="901048" cy="369332"/>
          </a:xfrm>
          <a:prstGeom prst="left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箭头: 左 57">
            <a:extLst>
              <a:ext uri="{FF2B5EF4-FFF2-40B4-BE49-F238E27FC236}">
                <a16:creationId xmlns:a16="http://schemas.microsoft.com/office/drawing/2014/main" id="{349E8C81-EDE5-48AD-9FC3-D27B6BBF25CB}"/>
              </a:ext>
            </a:extLst>
          </p:cNvPr>
          <p:cNvSpPr/>
          <p:nvPr/>
        </p:nvSpPr>
        <p:spPr>
          <a:xfrm>
            <a:off x="3172151" y="3464779"/>
            <a:ext cx="1298424" cy="369332"/>
          </a:xfrm>
          <a:prstGeom prst="left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直接箭头连接符 60">
            <a:extLst>
              <a:ext uri="{FF2B5EF4-FFF2-40B4-BE49-F238E27FC236}">
                <a16:creationId xmlns:a16="http://schemas.microsoft.com/office/drawing/2014/main" id="{0821FBEA-4FF4-4854-9480-A989CE624055}"/>
              </a:ext>
            </a:extLst>
          </p:cNvPr>
          <p:cNvCxnSpPr>
            <a:cxnSpLocks/>
          </p:cNvCxnSpPr>
          <p:nvPr/>
        </p:nvCxnSpPr>
        <p:spPr>
          <a:xfrm>
            <a:off x="866698" y="3804334"/>
            <a:ext cx="3126440" cy="1241600"/>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71" name="连接符: 曲线 70">
            <a:extLst>
              <a:ext uri="{FF2B5EF4-FFF2-40B4-BE49-F238E27FC236}">
                <a16:creationId xmlns:a16="http://schemas.microsoft.com/office/drawing/2014/main" id="{637066F3-FBB1-43D0-9EBB-40C83FED3D3D}"/>
              </a:ext>
            </a:extLst>
          </p:cNvPr>
          <p:cNvCxnSpPr>
            <a:cxnSpLocks/>
          </p:cNvCxnSpPr>
          <p:nvPr/>
        </p:nvCxnSpPr>
        <p:spPr>
          <a:xfrm rot="16200000" flipH="1">
            <a:off x="1273185" y="2089069"/>
            <a:ext cx="3326355" cy="2922420"/>
          </a:xfrm>
          <a:prstGeom prst="curvedConnector4">
            <a:avLst>
              <a:gd name="adj1" fmla="val -13316"/>
              <a:gd name="adj2" fmla="val 132243"/>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77" name="直接箭头连接符 76">
            <a:extLst>
              <a:ext uri="{FF2B5EF4-FFF2-40B4-BE49-F238E27FC236}">
                <a16:creationId xmlns:a16="http://schemas.microsoft.com/office/drawing/2014/main" id="{EB0B29B5-FD76-4D7D-BB0F-9DD130635B22}"/>
              </a:ext>
            </a:extLst>
          </p:cNvPr>
          <p:cNvCxnSpPr>
            <a:cxnSpLocks/>
          </p:cNvCxnSpPr>
          <p:nvPr/>
        </p:nvCxnSpPr>
        <p:spPr>
          <a:xfrm>
            <a:off x="4160521" y="2291536"/>
            <a:ext cx="140" cy="2685008"/>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80" name="直接箭头连接符 79">
            <a:extLst>
              <a:ext uri="{FF2B5EF4-FFF2-40B4-BE49-F238E27FC236}">
                <a16:creationId xmlns:a16="http://schemas.microsoft.com/office/drawing/2014/main" id="{5B1B355C-7A92-478D-AF70-6C8D55553CE4}"/>
              </a:ext>
            </a:extLst>
          </p:cNvPr>
          <p:cNvCxnSpPr>
            <a:cxnSpLocks/>
          </p:cNvCxnSpPr>
          <p:nvPr/>
        </p:nvCxnSpPr>
        <p:spPr>
          <a:xfrm flipH="1">
            <a:off x="4328183" y="3873723"/>
            <a:ext cx="430857" cy="117221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83" name="连接符: 曲线 82">
            <a:extLst>
              <a:ext uri="{FF2B5EF4-FFF2-40B4-BE49-F238E27FC236}">
                <a16:creationId xmlns:a16="http://schemas.microsoft.com/office/drawing/2014/main" id="{45EBF339-222D-4DF4-AF9E-D57F57B923C7}"/>
              </a:ext>
            </a:extLst>
          </p:cNvPr>
          <p:cNvCxnSpPr>
            <a:cxnSpLocks/>
          </p:cNvCxnSpPr>
          <p:nvPr/>
        </p:nvCxnSpPr>
        <p:spPr>
          <a:xfrm rot="5400000" flipH="1" flipV="1">
            <a:off x="2734144" y="4121987"/>
            <a:ext cx="1" cy="2517985"/>
          </a:xfrm>
          <a:prstGeom prst="curvedConnector3">
            <a:avLst>
              <a:gd name="adj1" fmla="val -29799000000"/>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grpSp>
        <p:nvGrpSpPr>
          <p:cNvPr id="86" name="组合 85">
            <a:extLst>
              <a:ext uri="{FF2B5EF4-FFF2-40B4-BE49-F238E27FC236}">
                <a16:creationId xmlns:a16="http://schemas.microsoft.com/office/drawing/2014/main" id="{BCF775B7-4D9B-4FE5-9E3B-7C38458CCC9A}"/>
              </a:ext>
            </a:extLst>
          </p:cNvPr>
          <p:cNvGrpSpPr/>
          <p:nvPr/>
        </p:nvGrpSpPr>
        <p:grpSpPr>
          <a:xfrm>
            <a:off x="3360483" y="3786091"/>
            <a:ext cx="379187" cy="1397527"/>
            <a:chOff x="2694874" y="4891089"/>
            <a:chExt cx="379187" cy="1397527"/>
          </a:xfrm>
        </p:grpSpPr>
        <p:sp>
          <p:nvSpPr>
            <p:cNvPr id="87" name="箭头: 下 86">
              <a:extLst>
                <a:ext uri="{FF2B5EF4-FFF2-40B4-BE49-F238E27FC236}">
                  <a16:creationId xmlns:a16="http://schemas.microsoft.com/office/drawing/2014/main" id="{F787AAC5-85DD-44AF-8ABC-238EABBC2CC8}"/>
                </a:ext>
              </a:extLst>
            </p:cNvPr>
            <p:cNvSpPr/>
            <p:nvPr/>
          </p:nvSpPr>
          <p:spPr>
            <a:xfrm rot="19057483">
              <a:off x="2694874" y="4891089"/>
              <a:ext cx="288135" cy="1397527"/>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文本框 87">
              <a:extLst>
                <a:ext uri="{FF2B5EF4-FFF2-40B4-BE49-F238E27FC236}">
                  <a16:creationId xmlns:a16="http://schemas.microsoft.com/office/drawing/2014/main" id="{7633F0E3-1BE8-461B-A627-8A8E59EF9A6B}"/>
                </a:ext>
              </a:extLst>
            </p:cNvPr>
            <p:cNvSpPr txBox="1"/>
            <p:nvPr/>
          </p:nvSpPr>
          <p:spPr>
            <a:xfrm rot="2937877">
              <a:off x="2618648" y="5223411"/>
              <a:ext cx="603050" cy="307777"/>
            </a:xfrm>
            <a:prstGeom prst="rect">
              <a:avLst/>
            </a:prstGeom>
            <a:noFill/>
          </p:spPr>
          <p:txBody>
            <a:bodyPr wrap="none" rtlCol="0">
              <a:spAutoFit/>
            </a:bodyPr>
            <a:lstStyle/>
            <a:p>
              <a:r>
                <a:rPr lang="en-US" sz="1400"/>
                <a:t>Page</a:t>
              </a:r>
            </a:p>
          </p:txBody>
        </p:sp>
      </p:grpSp>
      <p:sp>
        <p:nvSpPr>
          <p:cNvPr id="89" name="文本框 88">
            <a:extLst>
              <a:ext uri="{FF2B5EF4-FFF2-40B4-BE49-F238E27FC236}">
                <a16:creationId xmlns:a16="http://schemas.microsoft.com/office/drawing/2014/main" id="{C3ACDCB6-57A0-4C84-8E2B-9022F1470AFE}"/>
              </a:ext>
            </a:extLst>
          </p:cNvPr>
          <p:cNvSpPr txBox="1"/>
          <p:nvPr/>
        </p:nvSpPr>
        <p:spPr>
          <a:xfrm>
            <a:off x="6609117" y="3335630"/>
            <a:ext cx="4376519" cy="830997"/>
          </a:xfrm>
          <a:prstGeom prst="rect">
            <a:avLst/>
          </a:prstGeom>
          <a:noFill/>
        </p:spPr>
        <p:txBody>
          <a:bodyPr wrap="none" rtlCol="0">
            <a:spAutoFit/>
          </a:bodyPr>
          <a:lstStyle/>
          <a:p>
            <a:r>
              <a:rPr lang="en-US" sz="2400"/>
              <a:t>3. Page copy sent to requester</a:t>
            </a:r>
          </a:p>
          <a:p>
            <a:r>
              <a:rPr lang="en-US" sz="2400"/>
              <a:t>	</a:t>
            </a:r>
            <a:r>
              <a:rPr lang="en-US" sz="2400" i="1">
                <a:latin typeface="Times New Roman" panose="02020603050405020304" pitchFamily="18" charset="0"/>
                <a:cs typeface="Times New Roman" panose="02020603050405020304" pitchFamily="18" charset="0"/>
              </a:rPr>
              <a:t> </a:t>
            </a:r>
            <a:r>
              <a:rPr lang="en-US" sz="2400" i="1" err="1">
                <a:latin typeface="Times New Roman" panose="02020603050405020304" pitchFamily="18" charset="0"/>
                <a:cs typeface="Times New Roman" panose="02020603050405020304" pitchFamily="18" charset="0"/>
              </a:rPr>
              <a:t>probOwner</a:t>
            </a:r>
            <a:r>
              <a:rPr lang="en-US" sz="2400"/>
              <a:t> changed</a:t>
            </a:r>
          </a:p>
        </p:txBody>
      </p:sp>
      <p:cxnSp>
        <p:nvCxnSpPr>
          <p:cNvPr id="94" name="连接符: 曲线 93">
            <a:extLst>
              <a:ext uri="{FF2B5EF4-FFF2-40B4-BE49-F238E27FC236}">
                <a16:creationId xmlns:a16="http://schemas.microsoft.com/office/drawing/2014/main" id="{08DB7201-E7F3-4213-8B4C-99EF9F528AAC}"/>
              </a:ext>
            </a:extLst>
          </p:cNvPr>
          <p:cNvCxnSpPr>
            <a:cxnSpLocks/>
          </p:cNvCxnSpPr>
          <p:nvPr/>
        </p:nvCxnSpPr>
        <p:spPr>
          <a:xfrm rot="10800000">
            <a:off x="2730190" y="3873723"/>
            <a:ext cx="1193558" cy="1339734"/>
          </a:xfrm>
          <a:prstGeom prst="curvedConnector2">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sp>
        <p:nvSpPr>
          <p:cNvPr id="97" name="椭圆 96">
            <a:extLst>
              <a:ext uri="{FF2B5EF4-FFF2-40B4-BE49-F238E27FC236}">
                <a16:creationId xmlns:a16="http://schemas.microsoft.com/office/drawing/2014/main" id="{E80B79EF-C290-4704-B754-1424D3A61523}"/>
              </a:ext>
            </a:extLst>
          </p:cNvPr>
          <p:cNvSpPr/>
          <p:nvPr/>
        </p:nvSpPr>
        <p:spPr>
          <a:xfrm>
            <a:off x="3923607" y="497436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标题 2">
            <a:extLst>
              <a:ext uri="{FF2B5EF4-FFF2-40B4-BE49-F238E27FC236}">
                <a16:creationId xmlns:a16="http://schemas.microsoft.com/office/drawing/2014/main" id="{79FED7AE-04E2-4040-8B54-2C929A7AC3A0}"/>
              </a:ext>
            </a:extLst>
          </p:cNvPr>
          <p:cNvSpPr>
            <a:spLocks noGrp="1"/>
          </p:cNvSpPr>
          <p:nvPr>
            <p:ph type="title"/>
          </p:nvPr>
        </p:nvSpPr>
        <p:spPr>
          <a:xfrm>
            <a:off x="550341" y="454510"/>
            <a:ext cx="8796528" cy="1080139"/>
          </a:xfrm>
        </p:spPr>
        <p:txBody>
          <a:bodyPr>
            <a:normAutofit fontScale="90000"/>
          </a:bodyPr>
          <a:lstStyle/>
          <a:p>
            <a:r>
              <a:rPr lang="en-US"/>
              <a:t>A Dynamic Distributed Manager Algorithm: read fault</a:t>
            </a:r>
          </a:p>
        </p:txBody>
      </p:sp>
      <p:grpSp>
        <p:nvGrpSpPr>
          <p:cNvPr id="102" name="组合 101">
            <a:extLst>
              <a:ext uri="{FF2B5EF4-FFF2-40B4-BE49-F238E27FC236}">
                <a16:creationId xmlns:a16="http://schemas.microsoft.com/office/drawing/2014/main" id="{3E97FC0E-AC3E-41C4-8217-9DD68587A9D2}"/>
              </a:ext>
            </a:extLst>
          </p:cNvPr>
          <p:cNvGrpSpPr/>
          <p:nvPr/>
        </p:nvGrpSpPr>
        <p:grpSpPr>
          <a:xfrm>
            <a:off x="7648849" y="5951806"/>
            <a:ext cx="3620049" cy="787563"/>
            <a:chOff x="6933958" y="5311726"/>
            <a:chExt cx="3620049" cy="787563"/>
          </a:xfrm>
        </p:grpSpPr>
        <p:grpSp>
          <p:nvGrpSpPr>
            <p:cNvPr id="103" name="组合 102">
              <a:extLst>
                <a:ext uri="{FF2B5EF4-FFF2-40B4-BE49-F238E27FC236}">
                  <a16:creationId xmlns:a16="http://schemas.microsoft.com/office/drawing/2014/main" id="{E7BC7467-2CE4-4CD3-B061-5D8671B9FAA6}"/>
                </a:ext>
              </a:extLst>
            </p:cNvPr>
            <p:cNvGrpSpPr/>
            <p:nvPr/>
          </p:nvGrpSpPr>
          <p:grpSpPr>
            <a:xfrm>
              <a:off x="6933958" y="5311726"/>
              <a:ext cx="3142354" cy="307777"/>
              <a:chOff x="6933958" y="5311726"/>
              <a:chExt cx="3142354" cy="307777"/>
            </a:xfrm>
          </p:grpSpPr>
          <p:sp>
            <p:nvSpPr>
              <p:cNvPr id="110" name="椭圆 109">
                <a:extLst>
                  <a:ext uri="{FF2B5EF4-FFF2-40B4-BE49-F238E27FC236}">
                    <a16:creationId xmlns:a16="http://schemas.microsoft.com/office/drawing/2014/main" id="{C058B090-05C9-441A-AE0E-62F88D23370C}"/>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文本框 110">
                <a:extLst>
                  <a:ext uri="{FF2B5EF4-FFF2-40B4-BE49-F238E27FC236}">
                    <a16:creationId xmlns:a16="http://schemas.microsoft.com/office/drawing/2014/main" id="{545D60A4-06E9-48CD-B10E-C38F9464B4D8}"/>
                  </a:ext>
                </a:extLst>
              </p:cNvPr>
              <p:cNvSpPr txBox="1"/>
              <p:nvPr/>
            </p:nvSpPr>
            <p:spPr>
              <a:xfrm>
                <a:off x="7035095" y="5311726"/>
                <a:ext cx="3041217" cy="307777"/>
              </a:xfrm>
              <a:prstGeom prst="rect">
                <a:avLst/>
              </a:prstGeom>
              <a:noFill/>
            </p:spPr>
            <p:txBody>
              <a:bodyPr wrap="none" rtlCol="0">
                <a:spAutoFit/>
              </a:bodyPr>
              <a:lstStyle/>
              <a:p>
                <a:r>
                  <a:rPr lang="en-US" sz="1400"/>
                  <a:t>Processor with write access to page</a:t>
                </a:r>
              </a:p>
            </p:txBody>
          </p:sp>
        </p:grpSp>
        <p:grpSp>
          <p:nvGrpSpPr>
            <p:cNvPr id="104" name="组合 103">
              <a:extLst>
                <a:ext uri="{FF2B5EF4-FFF2-40B4-BE49-F238E27FC236}">
                  <a16:creationId xmlns:a16="http://schemas.microsoft.com/office/drawing/2014/main" id="{7C5F4CE1-21C6-446E-81F8-0D629A321EFE}"/>
                </a:ext>
              </a:extLst>
            </p:cNvPr>
            <p:cNvGrpSpPr/>
            <p:nvPr/>
          </p:nvGrpSpPr>
          <p:grpSpPr>
            <a:xfrm>
              <a:off x="6933958" y="5551618"/>
              <a:ext cx="3509442" cy="307777"/>
              <a:chOff x="6933958" y="5311726"/>
              <a:chExt cx="3509442" cy="307777"/>
            </a:xfrm>
          </p:grpSpPr>
          <p:sp>
            <p:nvSpPr>
              <p:cNvPr id="108" name="椭圆 107">
                <a:extLst>
                  <a:ext uri="{FF2B5EF4-FFF2-40B4-BE49-F238E27FC236}">
                    <a16:creationId xmlns:a16="http://schemas.microsoft.com/office/drawing/2014/main" id="{15C22E81-5D67-421A-AC6E-39CA867AC57D}"/>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文本框 108">
                <a:extLst>
                  <a:ext uri="{FF2B5EF4-FFF2-40B4-BE49-F238E27FC236}">
                    <a16:creationId xmlns:a16="http://schemas.microsoft.com/office/drawing/2014/main" id="{38D5051C-033C-4B6F-A6E2-3A6AC764A672}"/>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105" name="组合 104">
              <a:extLst>
                <a:ext uri="{FF2B5EF4-FFF2-40B4-BE49-F238E27FC236}">
                  <a16:creationId xmlns:a16="http://schemas.microsoft.com/office/drawing/2014/main" id="{389AB3AA-F996-4401-90FD-E53F02438F3B}"/>
                </a:ext>
              </a:extLst>
            </p:cNvPr>
            <p:cNvGrpSpPr/>
            <p:nvPr/>
          </p:nvGrpSpPr>
          <p:grpSpPr>
            <a:xfrm>
              <a:off x="6933958" y="5791512"/>
              <a:ext cx="3620049" cy="307777"/>
              <a:chOff x="6933958" y="5311726"/>
              <a:chExt cx="3620049" cy="307777"/>
            </a:xfrm>
          </p:grpSpPr>
          <p:sp>
            <p:nvSpPr>
              <p:cNvPr id="106" name="椭圆 105">
                <a:extLst>
                  <a:ext uri="{FF2B5EF4-FFF2-40B4-BE49-F238E27FC236}">
                    <a16:creationId xmlns:a16="http://schemas.microsoft.com/office/drawing/2014/main" id="{00943D6B-AE7F-4113-96FD-525A99408FB4}"/>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文本框 106">
                <a:extLst>
                  <a:ext uri="{FF2B5EF4-FFF2-40B4-BE49-F238E27FC236}">
                    <a16:creationId xmlns:a16="http://schemas.microsoft.com/office/drawing/2014/main" id="{0AECC91A-4A20-4BB2-8D18-2E73BF6D1B89}"/>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Tree>
    <p:extLst>
      <p:ext uri="{BB962C8B-B14F-4D97-AF65-F5344CB8AC3E}">
        <p14:creationId xmlns:p14="http://schemas.microsoft.com/office/powerpoint/2010/main" val="34831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52"/>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25"/>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8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54"/>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28"/>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55"/>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1" presetClass="exit" presetSubtype="0" fill="hold" nodeType="withEffect">
                                  <p:stCondLst>
                                    <p:cond delay="0"/>
                                  </p:stCondLst>
                                  <p:childTnLst>
                                    <p:set>
                                      <p:cBhvr>
                                        <p:cTn id="44" dur="1" fill="hold">
                                          <p:stCondLst>
                                            <p:cond delay="0"/>
                                          </p:stCondLst>
                                        </p:cTn>
                                        <p:tgtEl>
                                          <p:spTgt spid="31"/>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56"/>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par>
                                <p:cTn id="53" presetID="1" presetClass="exit" presetSubtype="0" fill="hold" nodeType="withEffect">
                                  <p:stCondLst>
                                    <p:cond delay="0"/>
                                  </p:stCondLst>
                                  <p:childTnLst>
                                    <p:set>
                                      <p:cBhvr>
                                        <p:cTn id="54" dur="1" fill="hold">
                                          <p:stCondLst>
                                            <p:cond delay="0"/>
                                          </p:stCondLst>
                                        </p:cTn>
                                        <p:tgtEl>
                                          <p:spTgt spid="34"/>
                                        </p:tgtEl>
                                        <p:attrNameLst>
                                          <p:attrName>style.visibility</p:attrName>
                                        </p:attrNameLst>
                                      </p:cBhvr>
                                      <p:to>
                                        <p:strVal val="hidden"/>
                                      </p:to>
                                    </p:set>
                                  </p:childTnLst>
                                </p:cTn>
                              </p:par>
                              <p:par>
                                <p:cTn id="55" presetID="1" presetClass="entr" presetSubtype="0" fill="hold" nodeType="with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57"/>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58"/>
                                        </p:tgtEl>
                                        <p:attrNameLst>
                                          <p:attrName>style.visibility</p:attrName>
                                        </p:attrNameLst>
                                      </p:cBhvr>
                                      <p:to>
                                        <p:strVal val="visible"/>
                                      </p:to>
                                    </p:set>
                                  </p:childTnLst>
                                </p:cTn>
                              </p:par>
                              <p:par>
                                <p:cTn id="63" presetID="1" presetClass="exit" presetSubtype="0" fill="hold" nodeType="withEffect">
                                  <p:stCondLst>
                                    <p:cond delay="0"/>
                                  </p:stCondLst>
                                  <p:childTnLst>
                                    <p:set>
                                      <p:cBhvr>
                                        <p:cTn id="64" dur="1" fill="hold">
                                          <p:stCondLst>
                                            <p:cond delay="0"/>
                                          </p:stCondLst>
                                        </p:cTn>
                                        <p:tgtEl>
                                          <p:spTgt spid="37"/>
                                        </p:tgtEl>
                                        <p:attrNameLst>
                                          <p:attrName>style.visibility</p:attrName>
                                        </p:attrNameLst>
                                      </p:cBhvr>
                                      <p:to>
                                        <p:strVal val="hidden"/>
                                      </p:to>
                                    </p:set>
                                  </p:childTnLst>
                                </p:cTn>
                              </p:par>
                              <p:par>
                                <p:cTn id="65" presetID="1" presetClass="entr" presetSubtype="0"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6"/>
                                        </p:tgtEl>
                                        <p:attrNameLst>
                                          <p:attrName>style.visibility</p:attrName>
                                        </p:attrNameLst>
                                      </p:cBhvr>
                                      <p:to>
                                        <p:strVal val="visible"/>
                                      </p:to>
                                    </p:set>
                                  </p:childTnLst>
                                </p:cTn>
                              </p:par>
                              <p:par>
                                <p:cTn id="73" presetID="1" presetClass="exit" presetSubtype="0" fill="hold" grpId="1" nodeType="withEffect">
                                  <p:stCondLst>
                                    <p:cond delay="0"/>
                                  </p:stCondLst>
                                  <p:childTnLst>
                                    <p:set>
                                      <p:cBhvr>
                                        <p:cTn id="74" dur="1" fill="hold">
                                          <p:stCondLst>
                                            <p:cond delay="0"/>
                                          </p:stCondLst>
                                        </p:cTn>
                                        <p:tgtEl>
                                          <p:spTgt spid="58"/>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24"/>
                                        </p:tgtEl>
                                        <p:attrNameLst>
                                          <p:attrName>style.visibility</p:attrName>
                                        </p:attrNameLst>
                                      </p:cBhvr>
                                      <p:to>
                                        <p:strVal val="hidden"/>
                                      </p:to>
                                    </p:set>
                                  </p:childTnLst>
                                </p:cTn>
                              </p:par>
                              <p:par>
                                <p:cTn id="77" presetID="1" presetClass="entr" presetSubtype="0" fill="hold" nodeType="withEffect">
                                  <p:stCondLst>
                                    <p:cond delay="0"/>
                                  </p:stCondLst>
                                  <p:childTnLst>
                                    <p:set>
                                      <p:cBhvr>
                                        <p:cTn id="78" dur="1" fill="hold">
                                          <p:stCondLst>
                                            <p:cond delay="0"/>
                                          </p:stCondLst>
                                        </p:cTn>
                                        <p:tgtEl>
                                          <p:spTgt spid="9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50" grpId="0"/>
      <p:bldP spid="52" grpId="0" animBg="1"/>
      <p:bldP spid="52" grpId="1" animBg="1"/>
      <p:bldP spid="53" grpId="0"/>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89" grpId="0"/>
      <p:bldP spid="9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6E5D92A2-02E5-4044-AB23-B01975BAA512}"/>
              </a:ext>
            </a:extLst>
          </p:cNvPr>
          <p:cNvGrpSpPr/>
          <p:nvPr/>
        </p:nvGrpSpPr>
        <p:grpSpPr>
          <a:xfrm>
            <a:off x="462263" y="1817711"/>
            <a:ext cx="4533689" cy="3632659"/>
            <a:chOff x="462263" y="1817711"/>
            <a:chExt cx="4533689" cy="3632659"/>
          </a:xfrm>
        </p:grpSpPr>
        <p:sp>
          <p:nvSpPr>
            <p:cNvPr id="5" name="椭圆 4">
              <a:extLst>
                <a:ext uri="{FF2B5EF4-FFF2-40B4-BE49-F238E27FC236}">
                  <a16:creationId xmlns:a16="http://schemas.microsoft.com/office/drawing/2014/main" id="{A5DEC2E2-78C1-4717-B214-DE9CE7E64499}"/>
                </a:ext>
              </a:extLst>
            </p:cNvPr>
            <p:cNvSpPr/>
            <p:nvPr/>
          </p:nvSpPr>
          <p:spPr>
            <a:xfrm>
              <a:off x="1070718" y="1817712"/>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椭圆 5">
              <a:extLst>
                <a:ext uri="{FF2B5EF4-FFF2-40B4-BE49-F238E27FC236}">
                  <a16:creationId xmlns:a16="http://schemas.microsoft.com/office/drawing/2014/main" id="{2547D93E-C897-4CA5-A82D-899CFE83EC02}"/>
                </a:ext>
              </a:extLst>
            </p:cNvPr>
            <p:cNvSpPr/>
            <p:nvPr/>
          </p:nvSpPr>
          <p:spPr>
            <a:xfrm>
              <a:off x="4522127" y="3399898"/>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a:extLst>
                <a:ext uri="{FF2B5EF4-FFF2-40B4-BE49-F238E27FC236}">
                  <a16:creationId xmlns:a16="http://schemas.microsoft.com/office/drawing/2014/main" id="{156C0085-19D1-4315-9345-D351C4D91CD4}"/>
                </a:ext>
              </a:extLst>
            </p:cNvPr>
            <p:cNvSpPr/>
            <p:nvPr/>
          </p:nvSpPr>
          <p:spPr>
            <a:xfrm>
              <a:off x="462263" y="3399899"/>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a:extLst>
                <a:ext uri="{FF2B5EF4-FFF2-40B4-BE49-F238E27FC236}">
                  <a16:creationId xmlns:a16="http://schemas.microsoft.com/office/drawing/2014/main" id="{2A24A942-ECB6-4806-813F-F8A45FB7C828}"/>
                </a:ext>
              </a:extLst>
            </p:cNvPr>
            <p:cNvSpPr/>
            <p:nvPr/>
          </p:nvSpPr>
          <p:spPr>
            <a:xfrm>
              <a:off x="3923608" y="1817711"/>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FB4BDA2D-8C66-45D2-B7E4-66218B4790E3}"/>
                </a:ext>
              </a:extLst>
            </p:cNvPr>
            <p:cNvSpPr/>
            <p:nvPr/>
          </p:nvSpPr>
          <p:spPr>
            <a:xfrm>
              <a:off x="1070718" y="497654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ACB20FE4-5966-475E-8176-9034B09E7E38}"/>
                </a:ext>
              </a:extLst>
            </p:cNvPr>
            <p:cNvSpPr/>
            <p:nvPr/>
          </p:nvSpPr>
          <p:spPr>
            <a:xfrm>
              <a:off x="2493277" y="3399898"/>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椭圆 10">
              <a:extLst>
                <a:ext uri="{FF2B5EF4-FFF2-40B4-BE49-F238E27FC236}">
                  <a16:creationId xmlns:a16="http://schemas.microsoft.com/office/drawing/2014/main" id="{A866525C-F18A-4B49-A62F-FE5CE2A2B826}"/>
                </a:ext>
              </a:extLst>
            </p:cNvPr>
            <p:cNvSpPr/>
            <p:nvPr/>
          </p:nvSpPr>
          <p:spPr>
            <a:xfrm>
              <a:off x="3923748" y="4976544"/>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文本框 21">
            <a:extLst>
              <a:ext uri="{FF2B5EF4-FFF2-40B4-BE49-F238E27FC236}">
                <a16:creationId xmlns:a16="http://schemas.microsoft.com/office/drawing/2014/main" id="{89D3A23E-0B43-4623-8C1B-B3D2DB970F81}"/>
              </a:ext>
            </a:extLst>
          </p:cNvPr>
          <p:cNvSpPr txBox="1"/>
          <p:nvPr/>
        </p:nvSpPr>
        <p:spPr>
          <a:xfrm>
            <a:off x="4254492" y="5450371"/>
            <a:ext cx="2330815" cy="369332"/>
          </a:xfrm>
          <a:prstGeom prst="rect">
            <a:avLst/>
          </a:prstGeom>
          <a:noFill/>
        </p:spPr>
        <p:txBody>
          <a:bodyPr wrap="square" rtlCol="0">
            <a:spAutoFit/>
          </a:bodyPr>
          <a:lstStyle/>
          <a:p>
            <a:r>
              <a:rPr lang="en-US" dirty="0"/>
              <a:t>Write fault happens</a:t>
            </a:r>
          </a:p>
        </p:txBody>
      </p:sp>
      <p:cxnSp>
        <p:nvCxnSpPr>
          <p:cNvPr id="24" name="直接箭头连接符 23">
            <a:extLst>
              <a:ext uri="{FF2B5EF4-FFF2-40B4-BE49-F238E27FC236}">
                <a16:creationId xmlns:a16="http://schemas.microsoft.com/office/drawing/2014/main" id="{C5F33B81-F04C-4AE9-8AF2-6C38A43F40BA}"/>
              </a:ext>
            </a:extLst>
          </p:cNvPr>
          <p:cNvCxnSpPr>
            <a:stCxn id="11" idx="2"/>
            <a:endCxn id="9" idx="6"/>
          </p:cNvCxnSpPr>
          <p:nvPr/>
        </p:nvCxnSpPr>
        <p:spPr>
          <a:xfrm flipH="1">
            <a:off x="1544543" y="5213457"/>
            <a:ext cx="2379205" cy="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C8C611DC-FFCC-42D5-B1B4-4838BC916EDF}"/>
              </a:ext>
            </a:extLst>
          </p:cNvPr>
          <p:cNvCxnSpPr>
            <a:cxnSpLocks/>
            <a:stCxn id="9" idx="1"/>
            <a:endCxn id="7" idx="4"/>
          </p:cNvCxnSpPr>
          <p:nvPr/>
        </p:nvCxnSpPr>
        <p:spPr>
          <a:xfrm flipH="1" flipV="1">
            <a:off x="699176" y="3873724"/>
            <a:ext cx="440932" cy="117221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28" name="直接箭头连接符 27">
            <a:extLst>
              <a:ext uri="{FF2B5EF4-FFF2-40B4-BE49-F238E27FC236}">
                <a16:creationId xmlns:a16="http://schemas.microsoft.com/office/drawing/2014/main" id="{8D2A9358-3D9E-43F6-B7CD-5D29BA936E8F}"/>
              </a:ext>
            </a:extLst>
          </p:cNvPr>
          <p:cNvCxnSpPr>
            <a:cxnSpLocks/>
            <a:stCxn id="7" idx="0"/>
            <a:endCxn id="5" idx="3"/>
          </p:cNvCxnSpPr>
          <p:nvPr/>
        </p:nvCxnSpPr>
        <p:spPr>
          <a:xfrm flipV="1">
            <a:off x="699176" y="2222147"/>
            <a:ext cx="440932" cy="1177752"/>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31" name="直接箭头连接符 30">
            <a:extLst>
              <a:ext uri="{FF2B5EF4-FFF2-40B4-BE49-F238E27FC236}">
                <a16:creationId xmlns:a16="http://schemas.microsoft.com/office/drawing/2014/main" id="{F9E0AADC-E730-49EC-90BC-C0223F8EEB3F}"/>
              </a:ext>
            </a:extLst>
          </p:cNvPr>
          <p:cNvCxnSpPr>
            <a:cxnSpLocks/>
            <a:stCxn id="5" idx="6"/>
            <a:endCxn id="8" idx="2"/>
          </p:cNvCxnSpPr>
          <p:nvPr/>
        </p:nvCxnSpPr>
        <p:spPr>
          <a:xfrm flipV="1">
            <a:off x="1544543" y="2054624"/>
            <a:ext cx="2379065" cy="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34" name="直接箭头连接符 33">
            <a:extLst>
              <a:ext uri="{FF2B5EF4-FFF2-40B4-BE49-F238E27FC236}">
                <a16:creationId xmlns:a16="http://schemas.microsoft.com/office/drawing/2014/main" id="{8BF247F0-DC0E-4EA8-9006-A379051D5C89}"/>
              </a:ext>
            </a:extLst>
          </p:cNvPr>
          <p:cNvCxnSpPr>
            <a:cxnSpLocks/>
            <a:stCxn id="8" idx="5"/>
            <a:endCxn id="6" idx="0"/>
          </p:cNvCxnSpPr>
          <p:nvPr/>
        </p:nvCxnSpPr>
        <p:spPr>
          <a:xfrm>
            <a:off x="4328043" y="2222146"/>
            <a:ext cx="430997" cy="1177752"/>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接箭头连接符 36">
            <a:extLst>
              <a:ext uri="{FF2B5EF4-FFF2-40B4-BE49-F238E27FC236}">
                <a16:creationId xmlns:a16="http://schemas.microsoft.com/office/drawing/2014/main" id="{C522A0AB-CBC6-4AFF-81FB-EE39F88F1AA7}"/>
              </a:ext>
            </a:extLst>
          </p:cNvPr>
          <p:cNvCxnSpPr>
            <a:cxnSpLocks/>
            <a:stCxn id="6" idx="2"/>
            <a:endCxn id="10" idx="6"/>
          </p:cNvCxnSpPr>
          <p:nvPr/>
        </p:nvCxnSpPr>
        <p:spPr>
          <a:xfrm flipH="1">
            <a:off x="2967102" y="3636811"/>
            <a:ext cx="1555025" cy="0"/>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43" name="连接符: 曲线 42">
            <a:extLst>
              <a:ext uri="{FF2B5EF4-FFF2-40B4-BE49-F238E27FC236}">
                <a16:creationId xmlns:a16="http://schemas.microsoft.com/office/drawing/2014/main" id="{AE59D205-1513-4533-A3CA-8B30A98CF3D5}"/>
              </a:ext>
            </a:extLst>
          </p:cNvPr>
          <p:cNvCxnSpPr>
            <a:cxnSpLocks/>
            <a:stCxn id="10" idx="3"/>
            <a:endCxn id="10" idx="1"/>
          </p:cNvCxnSpPr>
          <p:nvPr/>
        </p:nvCxnSpPr>
        <p:spPr>
          <a:xfrm rot="5400000" flipH="1">
            <a:off x="2395144" y="3636811"/>
            <a:ext cx="335045" cy="12700"/>
          </a:xfrm>
          <a:prstGeom prst="curvedConnector5">
            <a:avLst>
              <a:gd name="adj1" fmla="val -68230"/>
              <a:gd name="adj2" fmla="val 4984528"/>
              <a:gd name="adj3" fmla="val 168230"/>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grpSp>
        <p:nvGrpSpPr>
          <p:cNvPr id="49" name="组合 48">
            <a:extLst>
              <a:ext uri="{FF2B5EF4-FFF2-40B4-BE49-F238E27FC236}">
                <a16:creationId xmlns:a16="http://schemas.microsoft.com/office/drawing/2014/main" id="{F3329557-86C6-47D9-9977-A3C7C30DE8C8}"/>
              </a:ext>
            </a:extLst>
          </p:cNvPr>
          <p:cNvGrpSpPr/>
          <p:nvPr/>
        </p:nvGrpSpPr>
        <p:grpSpPr>
          <a:xfrm>
            <a:off x="7403918" y="5763975"/>
            <a:ext cx="3213030" cy="307777"/>
            <a:chOff x="7409793" y="5764685"/>
            <a:chExt cx="3213030" cy="307777"/>
          </a:xfrm>
        </p:grpSpPr>
        <p:cxnSp>
          <p:nvCxnSpPr>
            <p:cNvPr id="45" name="直接箭头连接符 44">
              <a:extLst>
                <a:ext uri="{FF2B5EF4-FFF2-40B4-BE49-F238E27FC236}">
                  <a16:creationId xmlns:a16="http://schemas.microsoft.com/office/drawing/2014/main" id="{275AEE55-9BD2-4B24-83AA-F01D2DDCB0DD}"/>
                </a:ext>
              </a:extLst>
            </p:cNvPr>
            <p:cNvCxnSpPr>
              <a:cxnSpLocks/>
            </p:cNvCxnSpPr>
            <p:nvPr/>
          </p:nvCxnSpPr>
          <p:spPr>
            <a:xfrm flipH="1">
              <a:off x="7409793" y="5918574"/>
              <a:ext cx="403252" cy="0"/>
            </a:xfrm>
            <a:prstGeom prst="straightConnector1">
              <a:avLst/>
            </a:prstGeom>
            <a:ln w="25400">
              <a:prstDash val="dashDot"/>
              <a:tailEnd type="triangle" w="lg" len="lg"/>
            </a:ln>
          </p:spPr>
          <p:style>
            <a:lnRef idx="1">
              <a:schemeClr val="accent1"/>
            </a:lnRef>
            <a:fillRef idx="0">
              <a:schemeClr val="accent1"/>
            </a:fillRef>
            <a:effectRef idx="0">
              <a:schemeClr val="accent1"/>
            </a:effectRef>
            <a:fontRef idx="minor">
              <a:schemeClr val="tx1"/>
            </a:fontRef>
          </p:style>
        </p:cxnSp>
        <p:sp>
          <p:nvSpPr>
            <p:cNvPr id="46" name="文本框 45">
              <a:extLst>
                <a:ext uri="{FF2B5EF4-FFF2-40B4-BE49-F238E27FC236}">
                  <a16:creationId xmlns:a16="http://schemas.microsoft.com/office/drawing/2014/main" id="{838A7264-C67C-407E-A495-4A9CE14DC0B4}"/>
                </a:ext>
              </a:extLst>
            </p:cNvPr>
            <p:cNvSpPr txBox="1"/>
            <p:nvPr/>
          </p:nvSpPr>
          <p:spPr>
            <a:xfrm>
              <a:off x="7749985" y="5764685"/>
              <a:ext cx="2872838" cy="307777"/>
            </a:xfrm>
            <a:prstGeom prst="rect">
              <a:avLst/>
            </a:prstGeom>
            <a:noFill/>
          </p:spPr>
          <p:txBody>
            <a:bodyPr wrap="none" rtlCol="0">
              <a:spAutoFit/>
            </a:bodyPr>
            <a:lstStyle/>
            <a:p>
              <a:r>
                <a:rPr lang="en-US" sz="1400"/>
                <a:t>Points to a processor’s </a:t>
              </a:r>
              <a:r>
                <a:rPr lang="en-US" sz="1400" i="1" err="1">
                  <a:latin typeface="Times New Roman" panose="02020603050405020304" pitchFamily="18" charset="0"/>
                  <a:cs typeface="Times New Roman" panose="02020603050405020304" pitchFamily="18" charset="0"/>
                </a:rPr>
                <a:t>probOwner</a:t>
              </a:r>
              <a:endParaRPr lang="en-US" sz="1400"/>
            </a:p>
          </p:txBody>
        </p:sp>
      </p:grpSp>
      <p:sp>
        <p:nvSpPr>
          <p:cNvPr id="50" name="文本框 49">
            <a:extLst>
              <a:ext uri="{FF2B5EF4-FFF2-40B4-BE49-F238E27FC236}">
                <a16:creationId xmlns:a16="http://schemas.microsoft.com/office/drawing/2014/main" id="{B3B1F206-37D7-4C36-8683-9064AD64F36B}"/>
              </a:ext>
            </a:extLst>
          </p:cNvPr>
          <p:cNvSpPr txBox="1"/>
          <p:nvPr/>
        </p:nvSpPr>
        <p:spPr>
          <a:xfrm>
            <a:off x="6585308" y="1586879"/>
            <a:ext cx="3760966" cy="461665"/>
          </a:xfrm>
          <a:prstGeom prst="rect">
            <a:avLst/>
          </a:prstGeom>
          <a:noFill/>
        </p:spPr>
        <p:txBody>
          <a:bodyPr wrap="none" rtlCol="0">
            <a:spAutoFit/>
          </a:bodyPr>
          <a:lstStyle/>
          <a:p>
            <a:r>
              <a:rPr lang="en-US" sz="2400"/>
              <a:t>1. Send write fault request</a:t>
            </a:r>
          </a:p>
        </p:txBody>
      </p:sp>
      <p:sp>
        <p:nvSpPr>
          <p:cNvPr id="52" name="箭头: 左 51">
            <a:extLst>
              <a:ext uri="{FF2B5EF4-FFF2-40B4-BE49-F238E27FC236}">
                <a16:creationId xmlns:a16="http://schemas.microsoft.com/office/drawing/2014/main" id="{7E0655E2-311C-4D6B-B22D-3E331D24FB99}"/>
              </a:ext>
            </a:extLst>
          </p:cNvPr>
          <p:cNvSpPr/>
          <p:nvPr/>
        </p:nvSpPr>
        <p:spPr>
          <a:xfrm>
            <a:off x="1783369" y="5028790"/>
            <a:ext cx="1961245" cy="369332"/>
          </a:xfrm>
          <a:prstGeom prst="leftArrow">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文本框 52">
            <a:extLst>
              <a:ext uri="{FF2B5EF4-FFF2-40B4-BE49-F238E27FC236}">
                <a16:creationId xmlns:a16="http://schemas.microsoft.com/office/drawing/2014/main" id="{C5D8B36E-FA9B-4820-9DFF-C8C7EE34A91F}"/>
              </a:ext>
            </a:extLst>
          </p:cNvPr>
          <p:cNvSpPr txBox="1"/>
          <p:nvPr/>
        </p:nvSpPr>
        <p:spPr>
          <a:xfrm>
            <a:off x="6585307" y="2285458"/>
            <a:ext cx="3453189" cy="830997"/>
          </a:xfrm>
          <a:prstGeom prst="rect">
            <a:avLst/>
          </a:prstGeom>
          <a:noFill/>
        </p:spPr>
        <p:txBody>
          <a:bodyPr wrap="none" rtlCol="0">
            <a:spAutoFit/>
          </a:bodyPr>
          <a:lstStyle/>
          <a:p>
            <a:r>
              <a:rPr lang="en-US" sz="2400" dirty="0"/>
              <a:t>2. Forward request and </a:t>
            </a:r>
          </a:p>
          <a:p>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probOwner</a:t>
            </a:r>
            <a:r>
              <a:rPr lang="en-US" sz="2400" dirty="0"/>
              <a:t> changed</a:t>
            </a:r>
          </a:p>
        </p:txBody>
      </p:sp>
      <p:sp>
        <p:nvSpPr>
          <p:cNvPr id="54" name="箭头: 左 53">
            <a:extLst>
              <a:ext uri="{FF2B5EF4-FFF2-40B4-BE49-F238E27FC236}">
                <a16:creationId xmlns:a16="http://schemas.microsoft.com/office/drawing/2014/main" id="{CFFE281D-0A3E-4F90-821E-CBD9AF544B20}"/>
              </a:ext>
            </a:extLst>
          </p:cNvPr>
          <p:cNvSpPr/>
          <p:nvPr/>
        </p:nvSpPr>
        <p:spPr>
          <a:xfrm rot="4276303">
            <a:off x="442497" y="4256281"/>
            <a:ext cx="954286" cy="369332"/>
          </a:xfrm>
          <a:prstGeom prst="leftArrow">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箭头: 左 54">
            <a:extLst>
              <a:ext uri="{FF2B5EF4-FFF2-40B4-BE49-F238E27FC236}">
                <a16:creationId xmlns:a16="http://schemas.microsoft.com/office/drawing/2014/main" id="{1EA9B298-1CD3-426A-8533-128A891A6757}"/>
              </a:ext>
            </a:extLst>
          </p:cNvPr>
          <p:cNvSpPr/>
          <p:nvPr/>
        </p:nvSpPr>
        <p:spPr>
          <a:xfrm rot="6707331">
            <a:off x="417508" y="2626357"/>
            <a:ext cx="1035994" cy="369332"/>
          </a:xfrm>
          <a:prstGeom prst="leftArrow">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箭头: 左 55">
            <a:extLst>
              <a:ext uri="{FF2B5EF4-FFF2-40B4-BE49-F238E27FC236}">
                <a16:creationId xmlns:a16="http://schemas.microsoft.com/office/drawing/2014/main" id="{F723E9B2-00BC-4130-8FC2-A02A70DE2DF4}"/>
              </a:ext>
            </a:extLst>
          </p:cNvPr>
          <p:cNvSpPr/>
          <p:nvPr/>
        </p:nvSpPr>
        <p:spPr>
          <a:xfrm rot="10800000">
            <a:off x="1767291" y="1852814"/>
            <a:ext cx="1961245" cy="369332"/>
          </a:xfrm>
          <a:prstGeom prst="leftArrow">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箭头: 左 56">
            <a:extLst>
              <a:ext uri="{FF2B5EF4-FFF2-40B4-BE49-F238E27FC236}">
                <a16:creationId xmlns:a16="http://schemas.microsoft.com/office/drawing/2014/main" id="{B2A182F9-9BFB-41A2-AEEB-4A8F1D597AEA}"/>
              </a:ext>
            </a:extLst>
          </p:cNvPr>
          <p:cNvSpPr/>
          <p:nvPr/>
        </p:nvSpPr>
        <p:spPr>
          <a:xfrm rot="14963634">
            <a:off x="4074310" y="2608753"/>
            <a:ext cx="901048" cy="369332"/>
          </a:xfrm>
          <a:prstGeom prst="leftArrow">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箭头: 左 57">
            <a:extLst>
              <a:ext uri="{FF2B5EF4-FFF2-40B4-BE49-F238E27FC236}">
                <a16:creationId xmlns:a16="http://schemas.microsoft.com/office/drawing/2014/main" id="{349E8C81-EDE5-48AD-9FC3-D27B6BBF25CB}"/>
              </a:ext>
            </a:extLst>
          </p:cNvPr>
          <p:cNvSpPr/>
          <p:nvPr/>
        </p:nvSpPr>
        <p:spPr>
          <a:xfrm>
            <a:off x="3172151" y="3464779"/>
            <a:ext cx="1298424" cy="369332"/>
          </a:xfrm>
          <a:prstGeom prst="leftArrow">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直接箭头连接符 60">
            <a:extLst>
              <a:ext uri="{FF2B5EF4-FFF2-40B4-BE49-F238E27FC236}">
                <a16:creationId xmlns:a16="http://schemas.microsoft.com/office/drawing/2014/main" id="{0821FBEA-4FF4-4854-9480-A989CE624055}"/>
              </a:ext>
            </a:extLst>
          </p:cNvPr>
          <p:cNvCxnSpPr>
            <a:cxnSpLocks/>
            <a:stCxn id="7" idx="5"/>
            <a:endCxn id="11" idx="1"/>
          </p:cNvCxnSpPr>
          <p:nvPr/>
        </p:nvCxnSpPr>
        <p:spPr>
          <a:xfrm>
            <a:off x="866698" y="3804334"/>
            <a:ext cx="3126440" cy="1241600"/>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71" name="连接符: 曲线 70">
            <a:extLst>
              <a:ext uri="{FF2B5EF4-FFF2-40B4-BE49-F238E27FC236}">
                <a16:creationId xmlns:a16="http://schemas.microsoft.com/office/drawing/2014/main" id="{637066F3-FBB1-43D0-9EBB-40C83FED3D3D}"/>
              </a:ext>
            </a:extLst>
          </p:cNvPr>
          <p:cNvCxnSpPr>
            <a:cxnSpLocks/>
            <a:stCxn id="5" idx="7"/>
            <a:endCxn id="11" idx="6"/>
          </p:cNvCxnSpPr>
          <p:nvPr/>
        </p:nvCxnSpPr>
        <p:spPr>
          <a:xfrm rot="16200000" flipH="1">
            <a:off x="1273185" y="2089069"/>
            <a:ext cx="3326355" cy="2922420"/>
          </a:xfrm>
          <a:prstGeom prst="curvedConnector4">
            <a:avLst>
              <a:gd name="adj1" fmla="val -13316"/>
              <a:gd name="adj2" fmla="val 132243"/>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77" name="直接箭头连接符 76">
            <a:extLst>
              <a:ext uri="{FF2B5EF4-FFF2-40B4-BE49-F238E27FC236}">
                <a16:creationId xmlns:a16="http://schemas.microsoft.com/office/drawing/2014/main" id="{EB0B29B5-FD76-4D7D-BB0F-9DD130635B22}"/>
              </a:ext>
            </a:extLst>
          </p:cNvPr>
          <p:cNvCxnSpPr>
            <a:cxnSpLocks/>
            <a:stCxn id="8" idx="4"/>
            <a:endCxn id="11" idx="0"/>
          </p:cNvCxnSpPr>
          <p:nvPr/>
        </p:nvCxnSpPr>
        <p:spPr>
          <a:xfrm>
            <a:off x="4160521" y="2291536"/>
            <a:ext cx="140" cy="2685008"/>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80" name="直接箭头连接符 79">
            <a:extLst>
              <a:ext uri="{FF2B5EF4-FFF2-40B4-BE49-F238E27FC236}">
                <a16:creationId xmlns:a16="http://schemas.microsoft.com/office/drawing/2014/main" id="{5B1B355C-7A92-478D-AF70-6C8D55553CE4}"/>
              </a:ext>
            </a:extLst>
          </p:cNvPr>
          <p:cNvCxnSpPr>
            <a:cxnSpLocks/>
            <a:stCxn id="6" idx="4"/>
            <a:endCxn id="11" idx="7"/>
          </p:cNvCxnSpPr>
          <p:nvPr/>
        </p:nvCxnSpPr>
        <p:spPr>
          <a:xfrm flipH="1">
            <a:off x="4328183" y="3873723"/>
            <a:ext cx="430857" cy="117221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83" name="连接符: 曲线 82">
            <a:extLst>
              <a:ext uri="{FF2B5EF4-FFF2-40B4-BE49-F238E27FC236}">
                <a16:creationId xmlns:a16="http://schemas.microsoft.com/office/drawing/2014/main" id="{45EBF339-222D-4DF4-AF9E-D57F57B923C7}"/>
              </a:ext>
            </a:extLst>
          </p:cNvPr>
          <p:cNvCxnSpPr>
            <a:cxnSpLocks/>
            <a:stCxn id="9" idx="5"/>
            <a:endCxn id="11" idx="3"/>
          </p:cNvCxnSpPr>
          <p:nvPr/>
        </p:nvCxnSpPr>
        <p:spPr>
          <a:xfrm rot="5400000" flipH="1" flipV="1">
            <a:off x="2734144" y="4121987"/>
            <a:ext cx="1" cy="2517985"/>
          </a:xfrm>
          <a:prstGeom prst="curvedConnector3">
            <a:avLst>
              <a:gd name="adj1" fmla="val -29799000000"/>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grpSp>
        <p:nvGrpSpPr>
          <p:cNvPr id="86" name="组合 85">
            <a:extLst>
              <a:ext uri="{FF2B5EF4-FFF2-40B4-BE49-F238E27FC236}">
                <a16:creationId xmlns:a16="http://schemas.microsoft.com/office/drawing/2014/main" id="{BCF775B7-4D9B-4FE5-9E3B-7C38458CCC9A}"/>
              </a:ext>
            </a:extLst>
          </p:cNvPr>
          <p:cNvGrpSpPr/>
          <p:nvPr/>
        </p:nvGrpSpPr>
        <p:grpSpPr>
          <a:xfrm>
            <a:off x="3360483" y="3786091"/>
            <a:ext cx="379187" cy="1397527"/>
            <a:chOff x="2694874" y="4891089"/>
            <a:chExt cx="379187" cy="1397527"/>
          </a:xfrm>
        </p:grpSpPr>
        <p:sp>
          <p:nvSpPr>
            <p:cNvPr id="87" name="箭头: 下 86">
              <a:extLst>
                <a:ext uri="{FF2B5EF4-FFF2-40B4-BE49-F238E27FC236}">
                  <a16:creationId xmlns:a16="http://schemas.microsoft.com/office/drawing/2014/main" id="{F787AAC5-85DD-44AF-8ABC-238EABBC2CC8}"/>
                </a:ext>
              </a:extLst>
            </p:cNvPr>
            <p:cNvSpPr/>
            <p:nvPr/>
          </p:nvSpPr>
          <p:spPr>
            <a:xfrm rot="19057483">
              <a:off x="2694874" y="4891089"/>
              <a:ext cx="288135" cy="1397527"/>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文本框 87">
              <a:extLst>
                <a:ext uri="{FF2B5EF4-FFF2-40B4-BE49-F238E27FC236}">
                  <a16:creationId xmlns:a16="http://schemas.microsoft.com/office/drawing/2014/main" id="{7633F0E3-1BE8-461B-A627-8A8E59EF9A6B}"/>
                </a:ext>
              </a:extLst>
            </p:cNvPr>
            <p:cNvSpPr txBox="1"/>
            <p:nvPr/>
          </p:nvSpPr>
          <p:spPr>
            <a:xfrm rot="2937877">
              <a:off x="2618648" y="5223411"/>
              <a:ext cx="603050" cy="307777"/>
            </a:xfrm>
            <a:prstGeom prst="rect">
              <a:avLst/>
            </a:prstGeom>
            <a:noFill/>
          </p:spPr>
          <p:txBody>
            <a:bodyPr wrap="none" rtlCol="0">
              <a:spAutoFit/>
            </a:bodyPr>
            <a:lstStyle/>
            <a:p>
              <a:r>
                <a:rPr lang="en-US" sz="1400"/>
                <a:t>Page</a:t>
              </a:r>
            </a:p>
          </p:txBody>
        </p:sp>
      </p:grpSp>
      <p:sp>
        <p:nvSpPr>
          <p:cNvPr id="89" name="文本框 88">
            <a:extLst>
              <a:ext uri="{FF2B5EF4-FFF2-40B4-BE49-F238E27FC236}">
                <a16:creationId xmlns:a16="http://schemas.microsoft.com/office/drawing/2014/main" id="{C3ACDCB6-57A0-4C84-8E2B-9022F1470AFE}"/>
              </a:ext>
            </a:extLst>
          </p:cNvPr>
          <p:cNvSpPr txBox="1"/>
          <p:nvPr/>
        </p:nvSpPr>
        <p:spPr>
          <a:xfrm>
            <a:off x="6609117" y="3335630"/>
            <a:ext cx="4054315" cy="830997"/>
          </a:xfrm>
          <a:prstGeom prst="rect">
            <a:avLst/>
          </a:prstGeom>
          <a:noFill/>
        </p:spPr>
        <p:txBody>
          <a:bodyPr wrap="none" rtlCol="0">
            <a:spAutoFit/>
          </a:bodyPr>
          <a:lstStyle/>
          <a:p>
            <a:r>
              <a:rPr lang="en-US" sz="2400"/>
              <a:t>3. Ownership changed and</a:t>
            </a:r>
          </a:p>
          <a:p>
            <a:r>
              <a:rPr lang="en-US" sz="2400"/>
              <a:t>	invalidation request sent </a:t>
            </a:r>
          </a:p>
        </p:txBody>
      </p:sp>
      <p:cxnSp>
        <p:nvCxnSpPr>
          <p:cNvPr id="94" name="连接符: 曲线 93">
            <a:extLst>
              <a:ext uri="{FF2B5EF4-FFF2-40B4-BE49-F238E27FC236}">
                <a16:creationId xmlns:a16="http://schemas.microsoft.com/office/drawing/2014/main" id="{08DB7201-E7F3-4213-8B4C-99EF9F528AAC}"/>
              </a:ext>
            </a:extLst>
          </p:cNvPr>
          <p:cNvCxnSpPr>
            <a:cxnSpLocks/>
            <a:stCxn id="97" idx="4"/>
            <a:endCxn id="97" idx="5"/>
          </p:cNvCxnSpPr>
          <p:nvPr/>
        </p:nvCxnSpPr>
        <p:spPr>
          <a:xfrm rot="5400000" flipH="1" flipV="1">
            <a:off x="4209586" y="5329734"/>
            <a:ext cx="69390" cy="167522"/>
          </a:xfrm>
          <a:prstGeom prst="curvedConnector3">
            <a:avLst>
              <a:gd name="adj1" fmla="val -979542"/>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sp>
        <p:nvSpPr>
          <p:cNvPr id="97" name="椭圆 96">
            <a:extLst>
              <a:ext uri="{FF2B5EF4-FFF2-40B4-BE49-F238E27FC236}">
                <a16:creationId xmlns:a16="http://schemas.microsoft.com/office/drawing/2014/main" id="{E80B79EF-C290-4704-B754-1424D3A61523}"/>
              </a:ext>
            </a:extLst>
          </p:cNvPr>
          <p:cNvSpPr/>
          <p:nvPr/>
        </p:nvSpPr>
        <p:spPr>
          <a:xfrm>
            <a:off x="3923607" y="4974365"/>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标题 2">
            <a:extLst>
              <a:ext uri="{FF2B5EF4-FFF2-40B4-BE49-F238E27FC236}">
                <a16:creationId xmlns:a16="http://schemas.microsoft.com/office/drawing/2014/main" id="{1DB028C8-8172-4FB7-930F-B6D084B36E9A}"/>
              </a:ext>
            </a:extLst>
          </p:cNvPr>
          <p:cNvSpPr>
            <a:spLocks noGrp="1"/>
          </p:cNvSpPr>
          <p:nvPr>
            <p:ph type="title"/>
          </p:nvPr>
        </p:nvSpPr>
        <p:spPr>
          <a:xfrm>
            <a:off x="550341" y="454510"/>
            <a:ext cx="8796528" cy="1080139"/>
          </a:xfrm>
        </p:spPr>
        <p:txBody>
          <a:bodyPr>
            <a:normAutofit fontScale="90000"/>
          </a:bodyPr>
          <a:lstStyle/>
          <a:p>
            <a:r>
              <a:rPr lang="en-US" dirty="0"/>
              <a:t>A Dynamic Distributed Manager Algorithm: </a:t>
            </a:r>
            <a:br>
              <a:rPr lang="en-US" dirty="0"/>
            </a:br>
            <a:r>
              <a:rPr lang="en-US" dirty="0"/>
              <a:t>write fault</a:t>
            </a:r>
          </a:p>
        </p:txBody>
      </p:sp>
      <p:sp>
        <p:nvSpPr>
          <p:cNvPr id="60" name="椭圆 59">
            <a:extLst>
              <a:ext uri="{FF2B5EF4-FFF2-40B4-BE49-F238E27FC236}">
                <a16:creationId xmlns:a16="http://schemas.microsoft.com/office/drawing/2014/main" id="{FEA36ECD-01F2-464D-9086-AAD4556906D1}"/>
              </a:ext>
            </a:extLst>
          </p:cNvPr>
          <p:cNvSpPr/>
          <p:nvPr/>
        </p:nvSpPr>
        <p:spPr>
          <a:xfrm>
            <a:off x="1075818" y="4968771"/>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椭圆 61">
            <a:extLst>
              <a:ext uri="{FF2B5EF4-FFF2-40B4-BE49-F238E27FC236}">
                <a16:creationId xmlns:a16="http://schemas.microsoft.com/office/drawing/2014/main" id="{7109BB74-A2CA-4833-AF21-7A3815A64904}"/>
              </a:ext>
            </a:extLst>
          </p:cNvPr>
          <p:cNvSpPr/>
          <p:nvPr/>
        </p:nvSpPr>
        <p:spPr>
          <a:xfrm>
            <a:off x="3919337" y="1809889"/>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椭圆 62">
            <a:extLst>
              <a:ext uri="{FF2B5EF4-FFF2-40B4-BE49-F238E27FC236}">
                <a16:creationId xmlns:a16="http://schemas.microsoft.com/office/drawing/2014/main" id="{356C0C58-FABA-41E3-95DB-D269385F03B6}"/>
              </a:ext>
            </a:extLst>
          </p:cNvPr>
          <p:cNvSpPr/>
          <p:nvPr/>
        </p:nvSpPr>
        <p:spPr>
          <a:xfrm>
            <a:off x="2493736" y="3401677"/>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直接箭头连接符 63">
            <a:extLst>
              <a:ext uri="{FF2B5EF4-FFF2-40B4-BE49-F238E27FC236}">
                <a16:creationId xmlns:a16="http://schemas.microsoft.com/office/drawing/2014/main" id="{80EBE15E-33E1-4906-BEB2-D521D0F9553C}"/>
              </a:ext>
            </a:extLst>
          </p:cNvPr>
          <p:cNvCxnSpPr>
            <a:cxnSpLocks/>
            <a:stCxn id="63" idx="5"/>
            <a:endCxn id="97" idx="2"/>
          </p:cNvCxnSpPr>
          <p:nvPr/>
        </p:nvCxnSpPr>
        <p:spPr>
          <a:xfrm>
            <a:off x="2898171" y="3806112"/>
            <a:ext cx="1025436" cy="1405166"/>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sp>
        <p:nvSpPr>
          <p:cNvPr id="65" name="椭圆 64">
            <a:extLst>
              <a:ext uri="{FF2B5EF4-FFF2-40B4-BE49-F238E27FC236}">
                <a16:creationId xmlns:a16="http://schemas.microsoft.com/office/drawing/2014/main" id="{5978E2AD-6DFE-43C8-8016-F66DECFDBA66}"/>
              </a:ext>
            </a:extLst>
          </p:cNvPr>
          <p:cNvSpPr/>
          <p:nvPr/>
        </p:nvSpPr>
        <p:spPr>
          <a:xfrm>
            <a:off x="462948" y="3399576"/>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椭圆 65">
            <a:extLst>
              <a:ext uri="{FF2B5EF4-FFF2-40B4-BE49-F238E27FC236}">
                <a16:creationId xmlns:a16="http://schemas.microsoft.com/office/drawing/2014/main" id="{2B1507EC-FF4A-42A5-A4D3-0309ECCD88C1}"/>
              </a:ext>
            </a:extLst>
          </p:cNvPr>
          <p:cNvSpPr/>
          <p:nvPr/>
        </p:nvSpPr>
        <p:spPr>
          <a:xfrm>
            <a:off x="1070578" y="1824122"/>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椭圆 66">
            <a:extLst>
              <a:ext uri="{FF2B5EF4-FFF2-40B4-BE49-F238E27FC236}">
                <a16:creationId xmlns:a16="http://schemas.microsoft.com/office/drawing/2014/main" id="{6114F54B-66BF-40D4-9BC1-17261C37EEB4}"/>
              </a:ext>
            </a:extLst>
          </p:cNvPr>
          <p:cNvSpPr/>
          <p:nvPr/>
        </p:nvSpPr>
        <p:spPr>
          <a:xfrm>
            <a:off x="4520227" y="3398807"/>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组合 67">
            <a:extLst>
              <a:ext uri="{FF2B5EF4-FFF2-40B4-BE49-F238E27FC236}">
                <a16:creationId xmlns:a16="http://schemas.microsoft.com/office/drawing/2014/main" id="{F01FC18E-57D1-48A2-8184-AA5FD6B6FC36}"/>
              </a:ext>
            </a:extLst>
          </p:cNvPr>
          <p:cNvGrpSpPr/>
          <p:nvPr/>
        </p:nvGrpSpPr>
        <p:grpSpPr>
          <a:xfrm>
            <a:off x="7648849" y="5951806"/>
            <a:ext cx="3620049" cy="787563"/>
            <a:chOff x="6933958" y="5311726"/>
            <a:chExt cx="3620049" cy="787563"/>
          </a:xfrm>
        </p:grpSpPr>
        <p:grpSp>
          <p:nvGrpSpPr>
            <p:cNvPr id="69" name="组合 68">
              <a:extLst>
                <a:ext uri="{FF2B5EF4-FFF2-40B4-BE49-F238E27FC236}">
                  <a16:creationId xmlns:a16="http://schemas.microsoft.com/office/drawing/2014/main" id="{0CD36451-2F9D-4A70-88B4-E3096FCB195F}"/>
                </a:ext>
              </a:extLst>
            </p:cNvPr>
            <p:cNvGrpSpPr/>
            <p:nvPr/>
          </p:nvGrpSpPr>
          <p:grpSpPr>
            <a:xfrm>
              <a:off x="6933958" y="5311726"/>
              <a:ext cx="3142354" cy="307777"/>
              <a:chOff x="6933958" y="5311726"/>
              <a:chExt cx="3142354" cy="307777"/>
            </a:xfrm>
          </p:grpSpPr>
          <p:sp>
            <p:nvSpPr>
              <p:cNvPr id="78" name="椭圆 77">
                <a:extLst>
                  <a:ext uri="{FF2B5EF4-FFF2-40B4-BE49-F238E27FC236}">
                    <a16:creationId xmlns:a16="http://schemas.microsoft.com/office/drawing/2014/main" id="{801206A3-2960-4743-A324-F3A4D99F460F}"/>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文本框 78">
                <a:extLst>
                  <a:ext uri="{FF2B5EF4-FFF2-40B4-BE49-F238E27FC236}">
                    <a16:creationId xmlns:a16="http://schemas.microsoft.com/office/drawing/2014/main" id="{11091A9E-29BD-4B1F-961E-FE640A98F2BB}"/>
                  </a:ext>
                </a:extLst>
              </p:cNvPr>
              <p:cNvSpPr txBox="1"/>
              <p:nvPr/>
            </p:nvSpPr>
            <p:spPr>
              <a:xfrm>
                <a:off x="7035095" y="5311726"/>
                <a:ext cx="3041217" cy="307777"/>
              </a:xfrm>
              <a:prstGeom prst="rect">
                <a:avLst/>
              </a:prstGeom>
              <a:noFill/>
            </p:spPr>
            <p:txBody>
              <a:bodyPr wrap="none" rtlCol="0">
                <a:spAutoFit/>
              </a:bodyPr>
              <a:lstStyle/>
              <a:p>
                <a:r>
                  <a:rPr lang="en-US" sz="1400"/>
                  <a:t>Processor with write access to page</a:t>
                </a:r>
              </a:p>
            </p:txBody>
          </p:sp>
        </p:grpSp>
        <p:grpSp>
          <p:nvGrpSpPr>
            <p:cNvPr id="70" name="组合 69">
              <a:extLst>
                <a:ext uri="{FF2B5EF4-FFF2-40B4-BE49-F238E27FC236}">
                  <a16:creationId xmlns:a16="http://schemas.microsoft.com/office/drawing/2014/main" id="{6FCBCE8D-EE48-4668-9D46-81EB6B2038B1}"/>
                </a:ext>
              </a:extLst>
            </p:cNvPr>
            <p:cNvGrpSpPr/>
            <p:nvPr/>
          </p:nvGrpSpPr>
          <p:grpSpPr>
            <a:xfrm>
              <a:off x="6933958" y="5551618"/>
              <a:ext cx="3509442" cy="307777"/>
              <a:chOff x="6933958" y="5311726"/>
              <a:chExt cx="3509442" cy="307777"/>
            </a:xfrm>
          </p:grpSpPr>
          <p:sp>
            <p:nvSpPr>
              <p:cNvPr id="75" name="椭圆 74">
                <a:extLst>
                  <a:ext uri="{FF2B5EF4-FFF2-40B4-BE49-F238E27FC236}">
                    <a16:creationId xmlns:a16="http://schemas.microsoft.com/office/drawing/2014/main" id="{EC463783-C1C0-4BB6-845D-FBD0765A8C1E}"/>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文本框 75">
                <a:extLst>
                  <a:ext uri="{FF2B5EF4-FFF2-40B4-BE49-F238E27FC236}">
                    <a16:creationId xmlns:a16="http://schemas.microsoft.com/office/drawing/2014/main" id="{ABB15EAB-54C3-48B7-A5C3-F60ADCA2C2AD}"/>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72" name="组合 71">
              <a:extLst>
                <a:ext uri="{FF2B5EF4-FFF2-40B4-BE49-F238E27FC236}">
                  <a16:creationId xmlns:a16="http://schemas.microsoft.com/office/drawing/2014/main" id="{29840E70-4902-45B2-B8DD-94778100C75A}"/>
                </a:ext>
              </a:extLst>
            </p:cNvPr>
            <p:cNvGrpSpPr/>
            <p:nvPr/>
          </p:nvGrpSpPr>
          <p:grpSpPr>
            <a:xfrm>
              <a:off x="6933958" y="5791512"/>
              <a:ext cx="3620049" cy="307777"/>
              <a:chOff x="6933958" y="5311726"/>
              <a:chExt cx="3620049" cy="307777"/>
            </a:xfrm>
          </p:grpSpPr>
          <p:sp>
            <p:nvSpPr>
              <p:cNvPr id="73" name="椭圆 72">
                <a:extLst>
                  <a:ext uri="{FF2B5EF4-FFF2-40B4-BE49-F238E27FC236}">
                    <a16:creationId xmlns:a16="http://schemas.microsoft.com/office/drawing/2014/main" id="{36379A75-E450-42CA-BFCC-EF399F374314}"/>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文本框 73">
                <a:extLst>
                  <a:ext uri="{FF2B5EF4-FFF2-40B4-BE49-F238E27FC236}">
                    <a16:creationId xmlns:a16="http://schemas.microsoft.com/office/drawing/2014/main" id="{F8F37C4C-4C18-4A76-88AE-3FDC99A130EB}"/>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Tree>
    <p:extLst>
      <p:ext uri="{BB962C8B-B14F-4D97-AF65-F5344CB8AC3E}">
        <p14:creationId xmlns:p14="http://schemas.microsoft.com/office/powerpoint/2010/main" val="239888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52"/>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25"/>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8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54"/>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28"/>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55"/>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1" presetClass="exit" presetSubtype="0" fill="hold" nodeType="withEffect">
                                  <p:stCondLst>
                                    <p:cond delay="0"/>
                                  </p:stCondLst>
                                  <p:childTnLst>
                                    <p:set>
                                      <p:cBhvr>
                                        <p:cTn id="44" dur="1" fill="hold">
                                          <p:stCondLst>
                                            <p:cond delay="0"/>
                                          </p:stCondLst>
                                        </p:cTn>
                                        <p:tgtEl>
                                          <p:spTgt spid="31"/>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56"/>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par>
                                <p:cTn id="53" presetID="1" presetClass="exit" presetSubtype="0" fill="hold" nodeType="withEffect">
                                  <p:stCondLst>
                                    <p:cond delay="0"/>
                                  </p:stCondLst>
                                  <p:childTnLst>
                                    <p:set>
                                      <p:cBhvr>
                                        <p:cTn id="54" dur="1" fill="hold">
                                          <p:stCondLst>
                                            <p:cond delay="0"/>
                                          </p:stCondLst>
                                        </p:cTn>
                                        <p:tgtEl>
                                          <p:spTgt spid="34"/>
                                        </p:tgtEl>
                                        <p:attrNameLst>
                                          <p:attrName>style.visibility</p:attrName>
                                        </p:attrNameLst>
                                      </p:cBhvr>
                                      <p:to>
                                        <p:strVal val="hidden"/>
                                      </p:to>
                                    </p:set>
                                  </p:childTnLst>
                                </p:cTn>
                              </p:par>
                              <p:par>
                                <p:cTn id="55" presetID="1" presetClass="entr" presetSubtype="0" fill="hold" nodeType="with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57"/>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58"/>
                                        </p:tgtEl>
                                        <p:attrNameLst>
                                          <p:attrName>style.visibility</p:attrName>
                                        </p:attrNameLst>
                                      </p:cBhvr>
                                      <p:to>
                                        <p:strVal val="visible"/>
                                      </p:to>
                                    </p:set>
                                  </p:childTnLst>
                                </p:cTn>
                              </p:par>
                              <p:par>
                                <p:cTn id="63" presetID="1" presetClass="exit" presetSubtype="0" fill="hold" nodeType="withEffect">
                                  <p:stCondLst>
                                    <p:cond delay="0"/>
                                  </p:stCondLst>
                                  <p:childTnLst>
                                    <p:set>
                                      <p:cBhvr>
                                        <p:cTn id="64" dur="1" fill="hold">
                                          <p:stCondLst>
                                            <p:cond delay="0"/>
                                          </p:stCondLst>
                                        </p:cTn>
                                        <p:tgtEl>
                                          <p:spTgt spid="37"/>
                                        </p:tgtEl>
                                        <p:attrNameLst>
                                          <p:attrName>style.visibility</p:attrName>
                                        </p:attrNameLst>
                                      </p:cBhvr>
                                      <p:to>
                                        <p:strVal val="hidden"/>
                                      </p:to>
                                    </p:set>
                                  </p:childTnLst>
                                </p:cTn>
                              </p:par>
                              <p:par>
                                <p:cTn id="65" presetID="1" presetClass="entr" presetSubtype="0"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6"/>
                                        </p:tgtEl>
                                        <p:attrNameLst>
                                          <p:attrName>style.visibility</p:attrName>
                                        </p:attrNameLst>
                                      </p:cBhvr>
                                      <p:to>
                                        <p:strVal val="visible"/>
                                      </p:to>
                                    </p:set>
                                  </p:childTnLst>
                                </p:cTn>
                              </p:par>
                              <p:par>
                                <p:cTn id="73" presetID="1" presetClass="exit" presetSubtype="0" fill="hold" grpId="1" nodeType="withEffect">
                                  <p:stCondLst>
                                    <p:cond delay="0"/>
                                  </p:stCondLst>
                                  <p:childTnLst>
                                    <p:set>
                                      <p:cBhvr>
                                        <p:cTn id="74" dur="1" fill="hold">
                                          <p:stCondLst>
                                            <p:cond delay="0"/>
                                          </p:stCondLst>
                                        </p:cTn>
                                        <p:tgtEl>
                                          <p:spTgt spid="5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nodeType="clickEffect">
                                  <p:stCondLst>
                                    <p:cond delay="0"/>
                                  </p:stCondLst>
                                  <p:childTnLst>
                                    <p:set>
                                      <p:cBhvr>
                                        <p:cTn id="78" dur="1" fill="hold">
                                          <p:stCondLst>
                                            <p:cond delay="0"/>
                                          </p:stCondLst>
                                        </p:cTn>
                                        <p:tgtEl>
                                          <p:spTgt spid="86"/>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9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3"/>
                                        </p:tgtEl>
                                        <p:attrNameLst>
                                          <p:attrName>style.visibility</p:attrName>
                                        </p:attrNameLst>
                                      </p:cBhvr>
                                      <p:to>
                                        <p:strVal val="visible"/>
                                      </p:to>
                                    </p:set>
                                  </p:childTnLst>
                                </p:cTn>
                              </p:par>
                              <p:par>
                                <p:cTn id="87" presetID="1" presetClass="exit" presetSubtype="0" fill="hold" nodeType="withEffect">
                                  <p:stCondLst>
                                    <p:cond delay="0"/>
                                  </p:stCondLst>
                                  <p:childTnLst>
                                    <p:set>
                                      <p:cBhvr>
                                        <p:cTn id="88" dur="1" fill="hold">
                                          <p:stCondLst>
                                            <p:cond delay="0"/>
                                          </p:stCondLst>
                                        </p:cTn>
                                        <p:tgtEl>
                                          <p:spTgt spid="43"/>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24"/>
                                        </p:tgtEl>
                                        <p:attrNameLst>
                                          <p:attrName>style.visibility</p:attrName>
                                        </p:attrNameLst>
                                      </p:cBhvr>
                                      <p:to>
                                        <p:strVal val="hidden"/>
                                      </p:to>
                                    </p:set>
                                  </p:childTnLst>
                                </p:cTn>
                              </p:par>
                              <p:par>
                                <p:cTn id="91" presetID="1" presetClass="entr" presetSubtype="0" fill="hold" nodeType="withEffect">
                                  <p:stCondLst>
                                    <p:cond delay="0"/>
                                  </p:stCondLst>
                                  <p:childTnLst>
                                    <p:set>
                                      <p:cBhvr>
                                        <p:cTn id="92" dur="1" fill="hold">
                                          <p:stCondLst>
                                            <p:cond delay="0"/>
                                          </p:stCondLst>
                                        </p:cTn>
                                        <p:tgtEl>
                                          <p:spTgt spid="6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9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50" grpId="0"/>
      <p:bldP spid="52" grpId="0" animBg="1"/>
      <p:bldP spid="52" grpId="1" animBg="1"/>
      <p:bldP spid="53" grpId="0"/>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89" grpId="0"/>
      <p:bldP spid="97" grpId="0" animBg="1"/>
      <p:bldP spid="60" grpId="0" animBg="1"/>
      <p:bldP spid="62" grpId="0" animBg="1"/>
      <p:bldP spid="63" grpId="0" animBg="1"/>
      <p:bldP spid="65" grpId="0" animBg="1"/>
      <p:bldP spid="66" grpId="0" animBg="1"/>
      <p:bldP spid="6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135E55F-68C4-4E95-89F6-B3AFA88765D4}"/>
              </a:ext>
            </a:extLst>
          </p:cNvPr>
          <p:cNvSpPr>
            <a:spLocks noGrp="1"/>
          </p:cNvSpPr>
          <p:nvPr>
            <p:ph idx="1"/>
          </p:nvPr>
        </p:nvSpPr>
        <p:spPr>
          <a:xfrm>
            <a:off x="1064030" y="1604356"/>
            <a:ext cx="5511338" cy="4880334"/>
          </a:xfrm>
        </p:spPr>
        <p:txBody>
          <a:bodyPr/>
          <a:lstStyle/>
          <a:p>
            <a:r>
              <a:rPr lang="en-US" dirty="0"/>
              <a:t>Shared Virtual Memory:</a:t>
            </a:r>
          </a:p>
          <a:p>
            <a:pPr lvl="1"/>
            <a:r>
              <a:rPr lang="en-US" dirty="0"/>
              <a:t>A shared virtual address space among all processors in a loosely coupled distributed-memory multiprocessor system.</a:t>
            </a:r>
          </a:p>
          <a:p>
            <a:pPr lvl="1"/>
            <a:r>
              <a:rPr lang="en-US" dirty="0"/>
              <a:t>Act just like the traditional virtual memory for non-parallel applications.</a:t>
            </a:r>
          </a:p>
          <a:p>
            <a:pPr lvl="1"/>
            <a:r>
              <a:rPr lang="en-US" dirty="0"/>
              <a:t>Allow application to run on different processors in parallel. </a:t>
            </a:r>
          </a:p>
          <a:p>
            <a:pPr lvl="1"/>
            <a:r>
              <a:rPr lang="en-US" dirty="0"/>
              <a:t>“Pages” data between physical memory and disks, and between physical memories of different processors</a:t>
            </a:r>
          </a:p>
          <a:p>
            <a:pPr lvl="1"/>
            <a:endParaRPr lang="en-US" dirty="0"/>
          </a:p>
        </p:txBody>
      </p:sp>
      <p:sp>
        <p:nvSpPr>
          <p:cNvPr id="3" name="标题 2">
            <a:extLst>
              <a:ext uri="{FF2B5EF4-FFF2-40B4-BE49-F238E27FC236}">
                <a16:creationId xmlns:a16="http://schemas.microsoft.com/office/drawing/2014/main" id="{79DFF633-A4BF-4991-8D5A-713307E51CB7}"/>
              </a:ext>
            </a:extLst>
          </p:cNvPr>
          <p:cNvSpPr>
            <a:spLocks noGrp="1"/>
          </p:cNvSpPr>
          <p:nvPr>
            <p:ph type="title"/>
          </p:nvPr>
        </p:nvSpPr>
        <p:spPr/>
        <p:txBody>
          <a:bodyPr/>
          <a:lstStyle/>
          <a:p>
            <a:r>
              <a:rPr lang="en-US" dirty="0"/>
              <a:t>Intro: Shared Virtual Memory</a:t>
            </a:r>
          </a:p>
        </p:txBody>
      </p:sp>
      <p:pic>
        <p:nvPicPr>
          <p:cNvPr id="4" name="图片 3">
            <a:extLst>
              <a:ext uri="{FF2B5EF4-FFF2-40B4-BE49-F238E27FC236}">
                <a16:creationId xmlns:a16="http://schemas.microsoft.com/office/drawing/2014/main" id="{32D7887B-8320-4AB2-A0CA-6F3772C952FD}"/>
              </a:ext>
            </a:extLst>
          </p:cNvPr>
          <p:cNvPicPr>
            <a:picLocks noChangeAspect="1"/>
          </p:cNvPicPr>
          <p:nvPr/>
        </p:nvPicPr>
        <p:blipFill>
          <a:blip r:embed="rId3"/>
          <a:stretch>
            <a:fillRect/>
          </a:stretch>
        </p:blipFill>
        <p:spPr>
          <a:xfrm>
            <a:off x="6831602" y="2038504"/>
            <a:ext cx="4188570" cy="2780992"/>
          </a:xfrm>
          <a:prstGeom prst="rect">
            <a:avLst/>
          </a:prstGeom>
        </p:spPr>
      </p:pic>
    </p:spTree>
    <p:extLst>
      <p:ext uri="{BB962C8B-B14F-4D97-AF65-F5344CB8AC3E}">
        <p14:creationId xmlns:p14="http://schemas.microsoft.com/office/powerpoint/2010/main" val="1368538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内容占位符 1">
                <a:extLst>
                  <a:ext uri="{FF2B5EF4-FFF2-40B4-BE49-F238E27FC236}">
                    <a16:creationId xmlns:a16="http://schemas.microsoft.com/office/drawing/2014/main" id="{6EC766B4-C35C-4B05-A919-DB5F49EED63A}"/>
                  </a:ext>
                </a:extLst>
              </p:cNvPr>
              <p:cNvSpPr>
                <a:spLocks noGrp="1"/>
              </p:cNvSpPr>
              <p:nvPr>
                <p:ph idx="1"/>
              </p:nvPr>
            </p:nvSpPr>
            <p:spPr>
              <a:xfrm>
                <a:off x="1064029" y="1344810"/>
                <a:ext cx="9060873" cy="5038275"/>
              </a:xfrm>
            </p:spPr>
            <p:txBody>
              <a:bodyPr/>
              <a:lstStyle/>
              <a:p>
                <a:r>
                  <a:rPr lang="en-US" dirty="0"/>
                  <a:t>Theorem</a:t>
                </a:r>
              </a:p>
              <a:p>
                <a:pPr lvl="1"/>
                <a:r>
                  <a:rPr lang="en-US" dirty="0"/>
                  <a:t>If we view all </a:t>
                </a:r>
                <a:r>
                  <a:rPr lang="en-US" i="1" dirty="0" err="1">
                    <a:latin typeface="Times New Roman" panose="02020603050405020304" pitchFamily="18" charset="0"/>
                    <a:cs typeface="Times New Roman" panose="02020603050405020304" pitchFamily="18" charset="0"/>
                  </a:rPr>
                  <a:t>probOwner</a:t>
                </a:r>
                <a:r>
                  <a:rPr lang="en-US" dirty="0"/>
                  <a:t> as a directed graph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𝑝</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𝑉</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𝑝</m:t>
                            </m:r>
                          </m:sub>
                        </m:sSub>
                      </m:e>
                    </m:d>
                  </m:oMath>
                </a14:m>
                <a:r>
                  <a:rPr lang="en-US" dirty="0"/>
                  <a:t> where </a:t>
                </a:r>
                <a14:m>
                  <m:oMath xmlns:m="http://schemas.openxmlformats.org/officeDocument/2006/math">
                    <m:r>
                      <a:rPr lang="en-US" b="0" i="1" smtClean="0">
                        <a:latin typeface="Cambria Math" panose="02040503050406030204" pitchFamily="18" charset="0"/>
                      </a:rPr>
                      <m:t>𝑉</m:t>
                    </m:r>
                  </m:oMath>
                </a14:m>
                <a:r>
                  <a:rPr lang="en-US" dirty="0"/>
                  <a:t> is the set of processor numbers </a:t>
                </a:r>
                <a14:m>
                  <m:oMath xmlns:m="http://schemas.openxmlformats.org/officeDocument/2006/math">
                    <m:r>
                      <a:rPr lang="en-US" b="0" i="1" smtClean="0">
                        <a:latin typeface="Cambria Math" panose="02040503050406030204" pitchFamily="18" charset="0"/>
                      </a:rPr>
                      <m:t>1, …, </m:t>
                    </m:r>
                    <m:r>
                      <a:rPr lang="en-US" b="0" i="1" smtClean="0">
                        <a:latin typeface="Cambria Math" panose="02040503050406030204" pitchFamily="18" charset="0"/>
                      </a:rPr>
                      <m:t>𝑁</m:t>
                    </m:r>
                  </m:oMath>
                </a14:m>
                <a:r>
                  <a:rPr lang="en-US" dirty="0"/>
                  <a:t>, and </a:t>
                </a:r>
                <a14:m>
                  <m:oMath xmlns:m="http://schemas.openxmlformats.org/officeDocument/2006/math">
                    <m:r>
                      <m:rPr>
                        <m:lit/>
                      </m:rP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𝑝</m:t>
                        </m:r>
                      </m:sub>
                    </m:sSub>
                    <m:r>
                      <m:rPr>
                        <m:lit/>
                      </m:rPr>
                      <a:rPr lang="en-US" b="0" i="1" smtClean="0">
                        <a:latin typeface="Cambria Math" panose="02040503050406030204" pitchFamily="18" charset="0"/>
                      </a:rPr>
                      <m:t>|</m:t>
                    </m:r>
                    <m:r>
                      <a:rPr lang="en-US" b="0" i="1" smtClean="0">
                        <a:latin typeface="Cambria Math" panose="02040503050406030204" pitchFamily="18" charset="0"/>
                      </a:rPr>
                      <m:t>=</m:t>
                    </m:r>
                    <m:r>
                      <a:rPr lang="en-US" b="0" i="1" smtClean="0">
                        <a:latin typeface="Cambria Math" panose="02040503050406030204" pitchFamily="18" charset="0"/>
                      </a:rPr>
                      <m:t>𝑁</m:t>
                    </m:r>
                  </m:oMath>
                </a14:m>
                <a:endParaRPr lang="en-US" dirty="0"/>
              </a:p>
              <a:p>
                <a:pPr lvl="1"/>
                <a:r>
                  <a:rPr lang="en-US" dirty="0"/>
                  <a:t>A page fault on any processor reaches the true owner using at most </a:t>
                </a:r>
                <a14:m>
                  <m:oMath xmlns:m="http://schemas.openxmlformats.org/officeDocument/2006/math">
                    <m:r>
                      <a:rPr lang="en-US" b="0" i="1" smtClean="0">
                        <a:latin typeface="Cambria Math" panose="02040503050406030204" pitchFamily="18" charset="0"/>
                      </a:rPr>
                      <m:t>𝑁</m:t>
                    </m:r>
                    <m:r>
                      <a:rPr lang="en-US" b="0" i="1" smtClean="0">
                        <a:latin typeface="Cambria Math" panose="02040503050406030204" pitchFamily="18" charset="0"/>
                      </a:rPr>
                      <m:t>−1</m:t>
                    </m:r>
                  </m:oMath>
                </a14:m>
                <a:r>
                  <a:rPr lang="en-US" dirty="0"/>
                  <a:t> forwarding.</a:t>
                </a:r>
              </a:p>
              <a:p>
                <a:pPr lvl="1"/>
                <a:r>
                  <a:rPr lang="en-US" dirty="0"/>
                  <a:t>The worst-cast number of messages to locate the owner </a:t>
                </a:r>
                <a14:m>
                  <m:oMath xmlns:m="http://schemas.openxmlformats.org/officeDocument/2006/math">
                    <m:r>
                      <a:rPr lang="en-US" b="0" i="1" smtClean="0">
                        <a:latin typeface="Cambria Math" panose="02040503050406030204" pitchFamily="18" charset="0"/>
                      </a:rPr>
                      <m:t>𝐾</m:t>
                    </m:r>
                  </m:oMath>
                </a14:m>
                <a:r>
                  <a:rPr lang="en-US" dirty="0"/>
                  <a:t> times is </a:t>
                </a:r>
                <a:br>
                  <a:rPr lang="en-US" dirty="0"/>
                </a:br>
                <a14:m>
                  <m:oMath xmlns:m="http://schemas.openxmlformats.org/officeDocument/2006/math">
                    <m:r>
                      <a:rPr lang="en-US" b="0" i="1" smtClean="0">
                        <a:latin typeface="Cambria Math" panose="02040503050406030204" pitchFamily="18" charset="0"/>
                      </a:rPr>
                      <m:t>𝑂</m:t>
                    </m:r>
                    <m:d>
                      <m:dPr>
                        <m:ctrlPr>
                          <a:rPr lang="en-US" b="0" i="1" smtClean="0">
                            <a:latin typeface="Cambria Math" panose="02040503050406030204" pitchFamily="18" charset="0"/>
                          </a:rPr>
                        </m:ctrlPr>
                      </m:dPr>
                      <m:e>
                        <m:r>
                          <a:rPr lang="en-US" b="0" i="1" smtClean="0">
                            <a:latin typeface="Cambria Math" panose="02040503050406030204" pitchFamily="18" charset="0"/>
                          </a:rPr>
                          <m:t>𝑁</m:t>
                        </m:r>
                        <m:r>
                          <a:rPr lang="en-US" b="0" i="1" smtClean="0">
                            <a:latin typeface="Cambria Math" panose="02040503050406030204" pitchFamily="18" charset="0"/>
                          </a:rPr>
                          <m:t>+</m:t>
                        </m:r>
                        <m:r>
                          <a:rPr lang="en-US" b="0" i="1" smtClean="0">
                            <a:latin typeface="Cambria Math" panose="02040503050406030204" pitchFamily="18" charset="0"/>
                          </a:rPr>
                          <m:t>𝐾𝑙𝑜𝑔</m:t>
                        </m:r>
                        <m:d>
                          <m:dPr>
                            <m:ctrlPr>
                              <a:rPr lang="en-US" b="0" i="1" smtClean="0">
                                <a:latin typeface="Cambria Math" panose="02040503050406030204" pitchFamily="18" charset="0"/>
                              </a:rPr>
                            </m:ctrlPr>
                          </m:dPr>
                          <m:e>
                            <m:r>
                              <a:rPr lang="en-US" b="0" i="1" smtClean="0">
                                <a:latin typeface="Cambria Math" panose="02040503050406030204" pitchFamily="18" charset="0"/>
                              </a:rPr>
                              <m:t>𝑁</m:t>
                            </m:r>
                          </m:e>
                        </m:d>
                      </m:e>
                    </m:d>
                  </m:oMath>
                </a14:m>
                <a:endParaRPr lang="en-US" dirty="0"/>
              </a:p>
              <a:p>
                <a:r>
                  <a:rPr lang="en-US" dirty="0" err="1"/>
                  <a:t>Corolary</a:t>
                </a:r>
                <a:endParaRPr lang="en-US" dirty="0"/>
              </a:p>
              <a:p>
                <a:pPr lvl="1"/>
                <a:r>
                  <a:rPr lang="en-US" dirty="0"/>
                  <a:t>If </a:t>
                </a:r>
                <a14:m>
                  <m:oMath xmlns:m="http://schemas.openxmlformats.org/officeDocument/2006/math">
                    <m:r>
                      <a:rPr lang="en-US" b="0" i="1" smtClean="0">
                        <a:latin typeface="Cambria Math" panose="02040503050406030204" pitchFamily="18" charset="0"/>
                      </a:rPr>
                      <m:t>𝑞</m:t>
                    </m:r>
                  </m:oMath>
                </a14:m>
                <a:r>
                  <a:rPr lang="en-US" dirty="0"/>
                  <a:t> processors have used a page, an upper bound on the total number of messages for locating the owner </a:t>
                </a:r>
                <a14:m>
                  <m:oMath xmlns:m="http://schemas.openxmlformats.org/officeDocument/2006/math">
                    <m:r>
                      <a:rPr lang="en-US" b="0" i="1" smtClean="0">
                        <a:latin typeface="Cambria Math" panose="02040503050406030204" pitchFamily="18" charset="0"/>
                      </a:rPr>
                      <m:t>𝐾</m:t>
                    </m:r>
                  </m:oMath>
                </a14:m>
                <a:r>
                  <a:rPr lang="en-US" dirty="0"/>
                  <a:t> times is </a:t>
                </a:r>
                <a14:m>
                  <m:oMath xmlns:m="http://schemas.openxmlformats.org/officeDocument/2006/math">
                    <m:r>
                      <a:rPr lang="en-US" b="0" i="1" smtClean="0">
                        <a:latin typeface="Cambria Math" panose="02040503050406030204" pitchFamily="18" charset="0"/>
                      </a:rPr>
                      <m:t>𝑂</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𝐾𝑙𝑜𝑔</m:t>
                        </m:r>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e>
                    </m:d>
                  </m:oMath>
                </a14:m>
                <a:endParaRPr lang="en-US" dirty="0"/>
              </a:p>
              <a:p>
                <a:r>
                  <a:rPr lang="en-US" dirty="0"/>
                  <a:t>The algorithm does not degree as more processors are added to the system, but degrades(logarithmically) as more processors contend for the same page</a:t>
                </a:r>
              </a:p>
            </p:txBody>
          </p:sp>
        </mc:Choice>
        <mc:Fallback>
          <p:sp>
            <p:nvSpPr>
              <p:cNvPr id="2" name="内容占位符 1">
                <a:extLst>
                  <a:ext uri="{FF2B5EF4-FFF2-40B4-BE49-F238E27FC236}">
                    <a16:creationId xmlns:a16="http://schemas.microsoft.com/office/drawing/2014/main" id="{6EC766B4-C35C-4B05-A919-DB5F49EED63A}"/>
                  </a:ext>
                </a:extLst>
              </p:cNvPr>
              <p:cNvSpPr>
                <a:spLocks noGrp="1" noRot="1" noChangeAspect="1" noMove="1" noResize="1" noEditPoints="1" noAdjustHandles="1" noChangeArrowheads="1" noChangeShapeType="1" noTextEdit="1"/>
              </p:cNvSpPr>
              <p:nvPr>
                <p:ph idx="1"/>
              </p:nvPr>
            </p:nvSpPr>
            <p:spPr>
              <a:xfrm>
                <a:off x="1064029" y="1344810"/>
                <a:ext cx="9060873" cy="5038275"/>
              </a:xfrm>
              <a:blipFill>
                <a:blip r:embed="rId3"/>
                <a:stretch>
                  <a:fillRect l="-202" t="-1332"/>
                </a:stretch>
              </a:blipFill>
            </p:spPr>
            <p:txBody>
              <a:bodyPr/>
              <a:lstStyle/>
              <a:p>
                <a:r>
                  <a:rPr lang="en-US">
                    <a:noFill/>
                  </a:rPr>
                  <a:t> </a:t>
                </a:r>
              </a:p>
            </p:txBody>
          </p:sp>
        </mc:Fallback>
      </mc:AlternateContent>
      <p:sp>
        <p:nvSpPr>
          <p:cNvPr id="3" name="标题 2">
            <a:extLst>
              <a:ext uri="{FF2B5EF4-FFF2-40B4-BE49-F238E27FC236}">
                <a16:creationId xmlns:a16="http://schemas.microsoft.com/office/drawing/2014/main" id="{1CE351AC-72C2-48B8-8A91-8BD71501865E}"/>
              </a:ext>
            </a:extLst>
          </p:cNvPr>
          <p:cNvSpPr>
            <a:spLocks noGrp="1"/>
          </p:cNvSpPr>
          <p:nvPr>
            <p:ph type="title"/>
          </p:nvPr>
        </p:nvSpPr>
        <p:spPr/>
        <p:txBody>
          <a:bodyPr>
            <a:normAutofit/>
          </a:bodyPr>
          <a:lstStyle/>
          <a:p>
            <a:r>
              <a:rPr lang="en-US"/>
              <a:t>A Dynamic Distributed Manager Algorithm</a:t>
            </a:r>
          </a:p>
        </p:txBody>
      </p:sp>
    </p:spTree>
    <p:extLst>
      <p:ext uri="{BB962C8B-B14F-4D97-AF65-F5344CB8AC3E}">
        <p14:creationId xmlns:p14="http://schemas.microsoft.com/office/powerpoint/2010/main" val="3338858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内容占位符 1">
                <a:extLst>
                  <a:ext uri="{FF2B5EF4-FFF2-40B4-BE49-F238E27FC236}">
                    <a16:creationId xmlns:a16="http://schemas.microsoft.com/office/drawing/2014/main" id="{0F7B6576-BA96-4924-B82C-CD943206CBE4}"/>
                  </a:ext>
                </a:extLst>
              </p:cNvPr>
              <p:cNvSpPr>
                <a:spLocks noGrp="1"/>
              </p:cNvSpPr>
              <p:nvPr>
                <p:ph idx="1"/>
              </p:nvPr>
            </p:nvSpPr>
            <p:spPr/>
            <p:txBody>
              <a:bodyPr/>
              <a:lstStyle/>
              <a:p>
                <a:r>
                  <a:rPr lang="en-US" dirty="0"/>
                  <a:t>In the previous example, after a broadcast invalidation, all previously involved processors know the true owner.</a:t>
                </a:r>
              </a:p>
              <a:p>
                <a:r>
                  <a:rPr lang="en-US" dirty="0"/>
                  <a:t>Theorem</a:t>
                </a:r>
              </a:p>
              <a:p>
                <a:pPr lvl="1"/>
                <a:r>
                  <a:rPr lang="en-US" dirty="0"/>
                  <a:t>After a broadcast request or a broadcast invalidation, the total number of messages for locating the owner of a page for </a:t>
                </a:r>
                <a14:m>
                  <m:oMath xmlns:m="http://schemas.openxmlformats.org/officeDocument/2006/math">
                    <m:r>
                      <a:rPr lang="en-US" b="0" i="1" smtClean="0">
                        <a:latin typeface="Cambria Math" panose="02040503050406030204" pitchFamily="18" charset="0"/>
                      </a:rPr>
                      <m:t>𝐾</m:t>
                    </m:r>
                  </m:oMath>
                </a14:m>
                <a:r>
                  <a:rPr lang="en-US" dirty="0"/>
                  <a:t> page faults on different processors is </a:t>
                </a:r>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𝐾</m:t>
                    </m:r>
                    <m:r>
                      <a:rPr lang="en-US" b="0" i="1" smtClean="0">
                        <a:latin typeface="Cambria Math" panose="02040503050406030204" pitchFamily="18" charset="0"/>
                      </a:rPr>
                      <m:t>−1</m:t>
                    </m:r>
                  </m:oMath>
                </a14:m>
                <a:endParaRPr lang="en-US" dirty="0"/>
              </a:p>
              <a:p>
                <a:r>
                  <a:rPr lang="en-US" dirty="0"/>
                  <a:t>So we can improve performance by broadcast message (announcing the true owner of a page) after every </a:t>
                </a:r>
                <a14:m>
                  <m:oMath xmlns:m="http://schemas.openxmlformats.org/officeDocument/2006/math">
                    <m:r>
                      <a:rPr lang="en-US" b="0" i="1" smtClean="0">
                        <a:latin typeface="Cambria Math" panose="02040503050406030204" pitchFamily="18" charset="0"/>
                      </a:rPr>
                      <m:t>𝑀</m:t>
                    </m:r>
                  </m:oMath>
                </a14:m>
                <a:r>
                  <a:rPr lang="en-US" dirty="0"/>
                  <a:t> page faults. A counter should be maintained by the owner</a:t>
                </a:r>
              </a:p>
            </p:txBody>
          </p:sp>
        </mc:Choice>
        <mc:Fallback>
          <p:sp>
            <p:nvSpPr>
              <p:cNvPr id="2" name="内容占位符 1">
                <a:extLst>
                  <a:ext uri="{FF2B5EF4-FFF2-40B4-BE49-F238E27FC236}">
                    <a16:creationId xmlns:a16="http://schemas.microsoft.com/office/drawing/2014/main" id="{0F7B6576-BA96-4924-B82C-CD943206CBE4}"/>
                  </a:ext>
                </a:extLst>
              </p:cNvPr>
              <p:cNvSpPr>
                <a:spLocks noGrp="1" noRot="1" noChangeAspect="1" noMove="1" noResize="1" noEditPoints="1" noAdjustHandles="1" noChangeArrowheads="1" noChangeShapeType="1" noTextEdit="1"/>
              </p:cNvSpPr>
              <p:nvPr>
                <p:ph idx="1"/>
              </p:nvPr>
            </p:nvSpPr>
            <p:spPr>
              <a:blipFill>
                <a:blip r:embed="rId3"/>
                <a:stretch>
                  <a:fillRect l="-202" t="-1209"/>
                </a:stretch>
              </a:blipFill>
            </p:spPr>
            <p:txBody>
              <a:bodyPr/>
              <a:lstStyle/>
              <a:p>
                <a:r>
                  <a:rPr lang="en-US">
                    <a:noFill/>
                  </a:rPr>
                  <a:t> </a:t>
                </a:r>
              </a:p>
            </p:txBody>
          </p:sp>
        </mc:Fallback>
      </mc:AlternateContent>
      <p:sp>
        <p:nvSpPr>
          <p:cNvPr id="3" name="标题 2">
            <a:extLst>
              <a:ext uri="{FF2B5EF4-FFF2-40B4-BE49-F238E27FC236}">
                <a16:creationId xmlns:a16="http://schemas.microsoft.com/office/drawing/2014/main" id="{16DD5847-DBDA-41C7-9F68-9CFBE2DB3D14}"/>
              </a:ext>
            </a:extLst>
          </p:cNvPr>
          <p:cNvSpPr>
            <a:spLocks noGrp="1"/>
          </p:cNvSpPr>
          <p:nvPr>
            <p:ph type="title"/>
          </p:nvPr>
        </p:nvSpPr>
        <p:spPr>
          <a:xfrm>
            <a:off x="550341" y="454511"/>
            <a:ext cx="9060872" cy="726588"/>
          </a:xfrm>
        </p:spPr>
        <p:txBody>
          <a:bodyPr>
            <a:normAutofit/>
          </a:bodyPr>
          <a:lstStyle/>
          <a:p>
            <a:r>
              <a:rPr lang="en-US" sz="3200"/>
              <a:t>An Improvement by Using Fewer Broadcasts</a:t>
            </a:r>
          </a:p>
        </p:txBody>
      </p:sp>
    </p:spTree>
    <p:extLst>
      <p:ext uri="{BB962C8B-B14F-4D97-AF65-F5344CB8AC3E}">
        <p14:creationId xmlns:p14="http://schemas.microsoft.com/office/powerpoint/2010/main" val="2597098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0F7B6576-BA96-4924-B82C-CD943206CBE4}"/>
              </a:ext>
            </a:extLst>
          </p:cNvPr>
          <p:cNvSpPr>
            <a:spLocks noGrp="1"/>
          </p:cNvSpPr>
          <p:nvPr>
            <p:ph idx="1"/>
          </p:nvPr>
        </p:nvSpPr>
        <p:spPr/>
        <p:txBody>
          <a:bodyPr/>
          <a:lstStyle/>
          <a:p>
            <a:r>
              <a:rPr lang="en-US"/>
              <a:t>In previous algorithms</a:t>
            </a:r>
          </a:p>
          <a:p>
            <a:pPr lvl="1"/>
            <a:r>
              <a:rPr lang="en-US"/>
              <a:t>copy set is only used for sending invalidation message, maintained by the owner.</a:t>
            </a:r>
          </a:p>
          <a:p>
            <a:pPr lvl="1"/>
            <a:r>
              <a:rPr lang="en-US">
                <a:cs typeface="Times New Roman" panose="02020603050405020304" pitchFamily="18" charset="0"/>
              </a:rPr>
              <a:t>A copy operation has to find the true owner to be recorded in copy set.</a:t>
            </a:r>
          </a:p>
          <a:p>
            <a:r>
              <a:rPr lang="en-US"/>
              <a:t>Thus, we can give each processor a distributed copy set.</a:t>
            </a:r>
          </a:p>
          <a:p>
            <a:pPr lvl="1"/>
            <a:r>
              <a:rPr lang="en-US"/>
              <a:t>Speeds up read operations; requester only needs to find a processor containing a copy of the requested page</a:t>
            </a:r>
          </a:p>
          <a:p>
            <a:pPr lvl="1"/>
            <a:r>
              <a:rPr lang="en-US"/>
              <a:t>Speeds up invalidation message propagation</a:t>
            </a:r>
          </a:p>
        </p:txBody>
      </p:sp>
      <p:sp>
        <p:nvSpPr>
          <p:cNvPr id="3" name="标题 2">
            <a:extLst>
              <a:ext uri="{FF2B5EF4-FFF2-40B4-BE49-F238E27FC236}">
                <a16:creationId xmlns:a16="http://schemas.microsoft.com/office/drawing/2014/main" id="{16DD5847-DBDA-41C7-9F68-9CFBE2DB3D14}"/>
              </a:ext>
            </a:extLst>
          </p:cNvPr>
          <p:cNvSpPr>
            <a:spLocks noGrp="1"/>
          </p:cNvSpPr>
          <p:nvPr>
            <p:ph type="title"/>
          </p:nvPr>
        </p:nvSpPr>
        <p:spPr>
          <a:xfrm>
            <a:off x="550341" y="454511"/>
            <a:ext cx="9060872" cy="726588"/>
          </a:xfrm>
        </p:spPr>
        <p:txBody>
          <a:bodyPr>
            <a:normAutofit/>
          </a:bodyPr>
          <a:lstStyle/>
          <a:p>
            <a:r>
              <a:rPr lang="en-US" sz="3200"/>
              <a:t>Distribution of Copy Sets</a:t>
            </a:r>
          </a:p>
        </p:txBody>
      </p:sp>
    </p:spTree>
    <p:extLst>
      <p:ext uri="{BB962C8B-B14F-4D97-AF65-F5344CB8AC3E}">
        <p14:creationId xmlns:p14="http://schemas.microsoft.com/office/powerpoint/2010/main" val="1279950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50080149-CFA4-4B35-B297-394C2F163868}"/>
              </a:ext>
            </a:extLst>
          </p:cNvPr>
          <p:cNvGrpSpPr/>
          <p:nvPr/>
        </p:nvGrpSpPr>
        <p:grpSpPr>
          <a:xfrm>
            <a:off x="462263" y="1817711"/>
            <a:ext cx="4533689" cy="3632659"/>
            <a:chOff x="462263" y="1817711"/>
            <a:chExt cx="4533689" cy="3632659"/>
          </a:xfrm>
        </p:grpSpPr>
        <p:sp>
          <p:nvSpPr>
            <p:cNvPr id="5" name="椭圆 4">
              <a:extLst>
                <a:ext uri="{FF2B5EF4-FFF2-40B4-BE49-F238E27FC236}">
                  <a16:creationId xmlns:a16="http://schemas.microsoft.com/office/drawing/2014/main" id="{D7CAAD7B-D45C-43B2-842E-57B97F053B51}"/>
                </a:ext>
              </a:extLst>
            </p:cNvPr>
            <p:cNvSpPr/>
            <p:nvPr/>
          </p:nvSpPr>
          <p:spPr>
            <a:xfrm>
              <a:off x="1070718" y="1817712"/>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椭圆 5">
              <a:extLst>
                <a:ext uri="{FF2B5EF4-FFF2-40B4-BE49-F238E27FC236}">
                  <a16:creationId xmlns:a16="http://schemas.microsoft.com/office/drawing/2014/main" id="{1E75A215-EA86-4A13-BB75-900C447A422B}"/>
                </a:ext>
              </a:extLst>
            </p:cNvPr>
            <p:cNvSpPr/>
            <p:nvPr/>
          </p:nvSpPr>
          <p:spPr>
            <a:xfrm>
              <a:off x="4522127" y="3399898"/>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a:extLst>
                <a:ext uri="{FF2B5EF4-FFF2-40B4-BE49-F238E27FC236}">
                  <a16:creationId xmlns:a16="http://schemas.microsoft.com/office/drawing/2014/main" id="{8916AA58-DB7C-46D7-98E6-7B314C327338}"/>
                </a:ext>
              </a:extLst>
            </p:cNvPr>
            <p:cNvSpPr/>
            <p:nvPr/>
          </p:nvSpPr>
          <p:spPr>
            <a:xfrm>
              <a:off x="462263" y="3399899"/>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a:extLst>
                <a:ext uri="{FF2B5EF4-FFF2-40B4-BE49-F238E27FC236}">
                  <a16:creationId xmlns:a16="http://schemas.microsoft.com/office/drawing/2014/main" id="{75D4AAB4-AD4D-4625-BF7D-4AC5B69CFB1D}"/>
                </a:ext>
              </a:extLst>
            </p:cNvPr>
            <p:cNvSpPr/>
            <p:nvPr/>
          </p:nvSpPr>
          <p:spPr>
            <a:xfrm>
              <a:off x="3923608" y="1817711"/>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4C1E8060-9E74-4AE7-B09D-E2961AC60CEA}"/>
                </a:ext>
              </a:extLst>
            </p:cNvPr>
            <p:cNvSpPr/>
            <p:nvPr/>
          </p:nvSpPr>
          <p:spPr>
            <a:xfrm>
              <a:off x="1070718" y="497654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A3BA03A6-BA6D-4822-B399-A76A8A70EB41}"/>
                </a:ext>
              </a:extLst>
            </p:cNvPr>
            <p:cNvSpPr/>
            <p:nvPr/>
          </p:nvSpPr>
          <p:spPr>
            <a:xfrm>
              <a:off x="2493277" y="3399898"/>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椭圆 10">
              <a:extLst>
                <a:ext uri="{FF2B5EF4-FFF2-40B4-BE49-F238E27FC236}">
                  <a16:creationId xmlns:a16="http://schemas.microsoft.com/office/drawing/2014/main" id="{43DDF917-715A-4D1E-9513-C938654626EE}"/>
                </a:ext>
              </a:extLst>
            </p:cNvPr>
            <p:cNvSpPr/>
            <p:nvPr/>
          </p:nvSpPr>
          <p:spPr>
            <a:xfrm>
              <a:off x="3923748" y="4976544"/>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文本框 11">
            <a:extLst>
              <a:ext uri="{FF2B5EF4-FFF2-40B4-BE49-F238E27FC236}">
                <a16:creationId xmlns:a16="http://schemas.microsoft.com/office/drawing/2014/main" id="{6EFD2994-82BA-4B31-99BD-380978BDA65B}"/>
              </a:ext>
            </a:extLst>
          </p:cNvPr>
          <p:cNvSpPr txBox="1"/>
          <p:nvPr/>
        </p:nvSpPr>
        <p:spPr>
          <a:xfrm>
            <a:off x="4254492" y="5450371"/>
            <a:ext cx="2330815" cy="369332"/>
          </a:xfrm>
          <a:prstGeom prst="rect">
            <a:avLst/>
          </a:prstGeom>
          <a:noFill/>
        </p:spPr>
        <p:txBody>
          <a:bodyPr wrap="square" rtlCol="0">
            <a:spAutoFit/>
          </a:bodyPr>
          <a:lstStyle/>
          <a:p>
            <a:r>
              <a:rPr lang="en-US"/>
              <a:t>Read fault happens</a:t>
            </a:r>
          </a:p>
        </p:txBody>
      </p:sp>
      <p:cxnSp>
        <p:nvCxnSpPr>
          <p:cNvPr id="13" name="直接箭头连接符 12">
            <a:extLst>
              <a:ext uri="{FF2B5EF4-FFF2-40B4-BE49-F238E27FC236}">
                <a16:creationId xmlns:a16="http://schemas.microsoft.com/office/drawing/2014/main" id="{1C45EF48-FC4D-4464-8CA2-0E7F5474DB72}"/>
              </a:ext>
            </a:extLst>
          </p:cNvPr>
          <p:cNvCxnSpPr>
            <a:cxnSpLocks/>
          </p:cNvCxnSpPr>
          <p:nvPr/>
        </p:nvCxnSpPr>
        <p:spPr>
          <a:xfrm flipH="1">
            <a:off x="1544543" y="5213457"/>
            <a:ext cx="2379205" cy="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接箭头连接符 13">
            <a:extLst>
              <a:ext uri="{FF2B5EF4-FFF2-40B4-BE49-F238E27FC236}">
                <a16:creationId xmlns:a16="http://schemas.microsoft.com/office/drawing/2014/main" id="{966F7138-8163-428D-8199-9BB379933250}"/>
              </a:ext>
            </a:extLst>
          </p:cNvPr>
          <p:cNvCxnSpPr>
            <a:cxnSpLocks/>
          </p:cNvCxnSpPr>
          <p:nvPr/>
        </p:nvCxnSpPr>
        <p:spPr>
          <a:xfrm flipH="1" flipV="1">
            <a:off x="699176" y="3873724"/>
            <a:ext cx="440932" cy="117221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接箭头连接符 14">
            <a:extLst>
              <a:ext uri="{FF2B5EF4-FFF2-40B4-BE49-F238E27FC236}">
                <a16:creationId xmlns:a16="http://schemas.microsoft.com/office/drawing/2014/main" id="{8E3DE5A3-C9F6-4AA3-9DA5-D9F8EC7DCD1A}"/>
              </a:ext>
            </a:extLst>
          </p:cNvPr>
          <p:cNvCxnSpPr>
            <a:cxnSpLocks/>
          </p:cNvCxnSpPr>
          <p:nvPr/>
        </p:nvCxnSpPr>
        <p:spPr>
          <a:xfrm flipV="1">
            <a:off x="699176" y="2222147"/>
            <a:ext cx="440932" cy="1177752"/>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55BB47FE-A9CF-4CBD-A91F-1C12459940F7}"/>
              </a:ext>
            </a:extLst>
          </p:cNvPr>
          <p:cNvCxnSpPr>
            <a:cxnSpLocks/>
          </p:cNvCxnSpPr>
          <p:nvPr/>
        </p:nvCxnSpPr>
        <p:spPr>
          <a:xfrm flipV="1">
            <a:off x="1544543" y="2054624"/>
            <a:ext cx="2379065" cy="1"/>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482011EE-4731-4C56-A80F-07DBA0C26227}"/>
              </a:ext>
            </a:extLst>
          </p:cNvPr>
          <p:cNvCxnSpPr>
            <a:cxnSpLocks/>
          </p:cNvCxnSpPr>
          <p:nvPr/>
        </p:nvCxnSpPr>
        <p:spPr>
          <a:xfrm>
            <a:off x="4328043" y="2222146"/>
            <a:ext cx="430997" cy="1177752"/>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A9A431F6-72F6-4FFF-9C9A-6B72968E9F95}"/>
              </a:ext>
            </a:extLst>
          </p:cNvPr>
          <p:cNvCxnSpPr>
            <a:cxnSpLocks/>
          </p:cNvCxnSpPr>
          <p:nvPr/>
        </p:nvCxnSpPr>
        <p:spPr>
          <a:xfrm flipH="1">
            <a:off x="2967102" y="3636811"/>
            <a:ext cx="1555025" cy="0"/>
          </a:xfrm>
          <a:prstGeom prst="straightConnector1">
            <a:avLst/>
          </a:prstGeom>
          <a:ln w="38100">
            <a:prstDash val="dashDot"/>
            <a:tailEnd type="triangle" w="lg" len="lg"/>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AFAA453B-4FB0-4512-B30D-990C589878EB}"/>
              </a:ext>
            </a:extLst>
          </p:cNvPr>
          <p:cNvGrpSpPr/>
          <p:nvPr/>
        </p:nvGrpSpPr>
        <p:grpSpPr>
          <a:xfrm>
            <a:off x="7403918" y="5763975"/>
            <a:ext cx="3213030" cy="307777"/>
            <a:chOff x="7409793" y="5764685"/>
            <a:chExt cx="3213030" cy="307777"/>
          </a:xfrm>
        </p:grpSpPr>
        <p:cxnSp>
          <p:nvCxnSpPr>
            <p:cNvPr id="20" name="直接箭头连接符 19">
              <a:extLst>
                <a:ext uri="{FF2B5EF4-FFF2-40B4-BE49-F238E27FC236}">
                  <a16:creationId xmlns:a16="http://schemas.microsoft.com/office/drawing/2014/main" id="{3F4BEA39-2F62-4EE6-93ED-6C7743B7D764}"/>
                </a:ext>
              </a:extLst>
            </p:cNvPr>
            <p:cNvCxnSpPr>
              <a:cxnSpLocks/>
            </p:cNvCxnSpPr>
            <p:nvPr/>
          </p:nvCxnSpPr>
          <p:spPr>
            <a:xfrm flipH="1">
              <a:off x="7409793" y="5918574"/>
              <a:ext cx="403252" cy="0"/>
            </a:xfrm>
            <a:prstGeom prst="straightConnector1">
              <a:avLst/>
            </a:prstGeom>
            <a:ln w="25400">
              <a:prstDash val="dashDot"/>
              <a:tailEnd type="triangle" w="lg" len="lg"/>
            </a:ln>
          </p:spPr>
          <p:style>
            <a:lnRef idx="1">
              <a:schemeClr val="accent1"/>
            </a:lnRef>
            <a:fillRef idx="0">
              <a:schemeClr val="accent1"/>
            </a:fillRef>
            <a:effectRef idx="0">
              <a:schemeClr val="accent1"/>
            </a:effectRef>
            <a:fontRef idx="minor">
              <a:schemeClr val="tx1"/>
            </a:fontRef>
          </p:style>
        </p:cxnSp>
        <p:sp>
          <p:nvSpPr>
            <p:cNvPr id="21" name="文本框 20">
              <a:extLst>
                <a:ext uri="{FF2B5EF4-FFF2-40B4-BE49-F238E27FC236}">
                  <a16:creationId xmlns:a16="http://schemas.microsoft.com/office/drawing/2014/main" id="{E36F6F1F-C7E7-4132-B9F4-3B4AEF058D7E}"/>
                </a:ext>
              </a:extLst>
            </p:cNvPr>
            <p:cNvSpPr txBox="1"/>
            <p:nvPr/>
          </p:nvSpPr>
          <p:spPr>
            <a:xfrm>
              <a:off x="7749985" y="5764685"/>
              <a:ext cx="2872838" cy="307777"/>
            </a:xfrm>
            <a:prstGeom prst="rect">
              <a:avLst/>
            </a:prstGeom>
            <a:noFill/>
          </p:spPr>
          <p:txBody>
            <a:bodyPr wrap="none" rtlCol="0">
              <a:spAutoFit/>
            </a:bodyPr>
            <a:lstStyle/>
            <a:p>
              <a:r>
                <a:rPr lang="en-US" sz="1400"/>
                <a:t>Points to a processor’s </a:t>
              </a:r>
              <a:r>
                <a:rPr lang="en-US" sz="1400" i="1" err="1">
                  <a:latin typeface="Times New Roman" panose="02020603050405020304" pitchFamily="18" charset="0"/>
                  <a:cs typeface="Times New Roman" panose="02020603050405020304" pitchFamily="18" charset="0"/>
                </a:rPr>
                <a:t>probOwner</a:t>
              </a:r>
              <a:endParaRPr lang="en-US" sz="1400"/>
            </a:p>
          </p:txBody>
        </p:sp>
      </p:grpSp>
      <p:grpSp>
        <p:nvGrpSpPr>
          <p:cNvPr id="22" name="组合 21">
            <a:extLst>
              <a:ext uri="{FF2B5EF4-FFF2-40B4-BE49-F238E27FC236}">
                <a16:creationId xmlns:a16="http://schemas.microsoft.com/office/drawing/2014/main" id="{769F3EFB-F962-449F-A532-42FDCCEBED75}"/>
              </a:ext>
            </a:extLst>
          </p:cNvPr>
          <p:cNvGrpSpPr/>
          <p:nvPr/>
        </p:nvGrpSpPr>
        <p:grpSpPr>
          <a:xfrm>
            <a:off x="7648849" y="5951806"/>
            <a:ext cx="3620049" cy="787563"/>
            <a:chOff x="6933958" y="5311726"/>
            <a:chExt cx="3620049" cy="787563"/>
          </a:xfrm>
        </p:grpSpPr>
        <p:grpSp>
          <p:nvGrpSpPr>
            <p:cNvPr id="23" name="组合 22">
              <a:extLst>
                <a:ext uri="{FF2B5EF4-FFF2-40B4-BE49-F238E27FC236}">
                  <a16:creationId xmlns:a16="http://schemas.microsoft.com/office/drawing/2014/main" id="{DCF783E0-EC03-41CB-B936-AF469C95C1BF}"/>
                </a:ext>
              </a:extLst>
            </p:cNvPr>
            <p:cNvGrpSpPr/>
            <p:nvPr/>
          </p:nvGrpSpPr>
          <p:grpSpPr>
            <a:xfrm>
              <a:off x="6933958" y="5311726"/>
              <a:ext cx="3142354" cy="307777"/>
              <a:chOff x="6933958" y="5311726"/>
              <a:chExt cx="3142354" cy="307777"/>
            </a:xfrm>
          </p:grpSpPr>
          <p:sp>
            <p:nvSpPr>
              <p:cNvPr id="30" name="椭圆 29">
                <a:extLst>
                  <a:ext uri="{FF2B5EF4-FFF2-40B4-BE49-F238E27FC236}">
                    <a16:creationId xmlns:a16="http://schemas.microsoft.com/office/drawing/2014/main" id="{C80884E4-2232-4275-A8A5-A1069DB9ECAD}"/>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文本框 30">
                <a:extLst>
                  <a:ext uri="{FF2B5EF4-FFF2-40B4-BE49-F238E27FC236}">
                    <a16:creationId xmlns:a16="http://schemas.microsoft.com/office/drawing/2014/main" id="{C9910A0C-5C99-4D35-A111-BB1D235B42CF}"/>
                  </a:ext>
                </a:extLst>
              </p:cNvPr>
              <p:cNvSpPr txBox="1"/>
              <p:nvPr/>
            </p:nvSpPr>
            <p:spPr>
              <a:xfrm>
                <a:off x="7035095" y="5311726"/>
                <a:ext cx="3041217" cy="307777"/>
              </a:xfrm>
              <a:prstGeom prst="rect">
                <a:avLst/>
              </a:prstGeom>
              <a:noFill/>
            </p:spPr>
            <p:txBody>
              <a:bodyPr wrap="none" rtlCol="0">
                <a:spAutoFit/>
              </a:bodyPr>
              <a:lstStyle/>
              <a:p>
                <a:r>
                  <a:rPr lang="en-US" sz="1400"/>
                  <a:t>Processor with write access to page</a:t>
                </a:r>
              </a:p>
            </p:txBody>
          </p:sp>
        </p:grpSp>
        <p:grpSp>
          <p:nvGrpSpPr>
            <p:cNvPr id="24" name="组合 23">
              <a:extLst>
                <a:ext uri="{FF2B5EF4-FFF2-40B4-BE49-F238E27FC236}">
                  <a16:creationId xmlns:a16="http://schemas.microsoft.com/office/drawing/2014/main" id="{E7F9C588-E8E1-4DF9-99CF-6B8D9A515AE2}"/>
                </a:ext>
              </a:extLst>
            </p:cNvPr>
            <p:cNvGrpSpPr/>
            <p:nvPr/>
          </p:nvGrpSpPr>
          <p:grpSpPr>
            <a:xfrm>
              <a:off x="6933958" y="5551618"/>
              <a:ext cx="3509442" cy="307777"/>
              <a:chOff x="6933958" y="5311726"/>
              <a:chExt cx="3509442" cy="307777"/>
            </a:xfrm>
          </p:grpSpPr>
          <p:sp>
            <p:nvSpPr>
              <p:cNvPr id="28" name="椭圆 27">
                <a:extLst>
                  <a:ext uri="{FF2B5EF4-FFF2-40B4-BE49-F238E27FC236}">
                    <a16:creationId xmlns:a16="http://schemas.microsoft.com/office/drawing/2014/main" id="{D652F64A-75B3-44B0-92D1-B03EB25E6B11}"/>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文本框 28">
                <a:extLst>
                  <a:ext uri="{FF2B5EF4-FFF2-40B4-BE49-F238E27FC236}">
                    <a16:creationId xmlns:a16="http://schemas.microsoft.com/office/drawing/2014/main" id="{30C39CAB-D2F5-49A6-9664-08DDC155B1B7}"/>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25" name="组合 24">
              <a:extLst>
                <a:ext uri="{FF2B5EF4-FFF2-40B4-BE49-F238E27FC236}">
                  <a16:creationId xmlns:a16="http://schemas.microsoft.com/office/drawing/2014/main" id="{18F9740F-2CB7-4485-85DC-642C1151FC6B}"/>
                </a:ext>
              </a:extLst>
            </p:cNvPr>
            <p:cNvGrpSpPr/>
            <p:nvPr/>
          </p:nvGrpSpPr>
          <p:grpSpPr>
            <a:xfrm>
              <a:off x="6933958" y="5791512"/>
              <a:ext cx="3620049" cy="307777"/>
              <a:chOff x="6933958" y="5311726"/>
              <a:chExt cx="3620049" cy="307777"/>
            </a:xfrm>
          </p:grpSpPr>
          <p:sp>
            <p:nvSpPr>
              <p:cNvPr id="26" name="椭圆 25">
                <a:extLst>
                  <a:ext uri="{FF2B5EF4-FFF2-40B4-BE49-F238E27FC236}">
                    <a16:creationId xmlns:a16="http://schemas.microsoft.com/office/drawing/2014/main" id="{7D01731B-D12D-4C30-9C74-8AE5D9E52C45}"/>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文本框 26">
                <a:extLst>
                  <a:ext uri="{FF2B5EF4-FFF2-40B4-BE49-F238E27FC236}">
                    <a16:creationId xmlns:a16="http://schemas.microsoft.com/office/drawing/2014/main" id="{5E0FFA9A-B908-4A74-81B3-5FB037B9F765}"/>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
        <p:nvSpPr>
          <p:cNvPr id="32" name="文本框 31">
            <a:extLst>
              <a:ext uri="{FF2B5EF4-FFF2-40B4-BE49-F238E27FC236}">
                <a16:creationId xmlns:a16="http://schemas.microsoft.com/office/drawing/2014/main" id="{7A32D039-927D-48A8-83CB-C22881C33B44}"/>
              </a:ext>
            </a:extLst>
          </p:cNvPr>
          <p:cNvSpPr txBox="1"/>
          <p:nvPr/>
        </p:nvSpPr>
        <p:spPr>
          <a:xfrm>
            <a:off x="6585308" y="1586879"/>
            <a:ext cx="3727302" cy="461665"/>
          </a:xfrm>
          <a:prstGeom prst="rect">
            <a:avLst/>
          </a:prstGeom>
          <a:noFill/>
        </p:spPr>
        <p:txBody>
          <a:bodyPr wrap="none" rtlCol="0">
            <a:spAutoFit/>
          </a:bodyPr>
          <a:lstStyle/>
          <a:p>
            <a:r>
              <a:rPr lang="en-US" sz="2400"/>
              <a:t>1. Send read fault request</a:t>
            </a:r>
          </a:p>
        </p:txBody>
      </p:sp>
      <p:grpSp>
        <p:nvGrpSpPr>
          <p:cNvPr id="33" name="组合 32">
            <a:extLst>
              <a:ext uri="{FF2B5EF4-FFF2-40B4-BE49-F238E27FC236}">
                <a16:creationId xmlns:a16="http://schemas.microsoft.com/office/drawing/2014/main" id="{3ABF46F0-D8DF-425C-92EB-055B66A96E9D}"/>
              </a:ext>
            </a:extLst>
          </p:cNvPr>
          <p:cNvGrpSpPr/>
          <p:nvPr/>
        </p:nvGrpSpPr>
        <p:grpSpPr>
          <a:xfrm rot="18720898">
            <a:off x="2641524" y="4479076"/>
            <a:ext cx="379187" cy="1397527"/>
            <a:chOff x="2694874" y="4891089"/>
            <a:chExt cx="379187" cy="1397527"/>
          </a:xfrm>
        </p:grpSpPr>
        <p:sp>
          <p:nvSpPr>
            <p:cNvPr id="34" name="箭头: 下 33">
              <a:extLst>
                <a:ext uri="{FF2B5EF4-FFF2-40B4-BE49-F238E27FC236}">
                  <a16:creationId xmlns:a16="http://schemas.microsoft.com/office/drawing/2014/main" id="{DA8F0B38-0648-4B1D-A813-E53E25A27F5B}"/>
                </a:ext>
              </a:extLst>
            </p:cNvPr>
            <p:cNvSpPr/>
            <p:nvPr/>
          </p:nvSpPr>
          <p:spPr>
            <a:xfrm rot="19057483">
              <a:off x="2694874" y="4891089"/>
              <a:ext cx="288135" cy="1397527"/>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文本框 34">
              <a:extLst>
                <a:ext uri="{FF2B5EF4-FFF2-40B4-BE49-F238E27FC236}">
                  <a16:creationId xmlns:a16="http://schemas.microsoft.com/office/drawing/2014/main" id="{BB71C48A-1E46-4BF9-A414-0AF676B2348C}"/>
                </a:ext>
              </a:extLst>
            </p:cNvPr>
            <p:cNvSpPr txBox="1"/>
            <p:nvPr/>
          </p:nvSpPr>
          <p:spPr>
            <a:xfrm rot="2937877">
              <a:off x="2618648" y="5223411"/>
              <a:ext cx="603050" cy="307777"/>
            </a:xfrm>
            <a:prstGeom prst="rect">
              <a:avLst/>
            </a:prstGeom>
            <a:noFill/>
          </p:spPr>
          <p:txBody>
            <a:bodyPr wrap="none" rtlCol="0">
              <a:spAutoFit/>
            </a:bodyPr>
            <a:lstStyle/>
            <a:p>
              <a:r>
                <a:rPr lang="en-US" sz="1400"/>
                <a:t>Page</a:t>
              </a:r>
            </a:p>
          </p:txBody>
        </p:sp>
      </p:grpSp>
      <p:sp>
        <p:nvSpPr>
          <p:cNvPr id="36" name="文本框 35">
            <a:extLst>
              <a:ext uri="{FF2B5EF4-FFF2-40B4-BE49-F238E27FC236}">
                <a16:creationId xmlns:a16="http://schemas.microsoft.com/office/drawing/2014/main" id="{F5886DA1-3699-4C8D-9289-0195C0E08836}"/>
              </a:ext>
            </a:extLst>
          </p:cNvPr>
          <p:cNvSpPr txBox="1"/>
          <p:nvPr/>
        </p:nvSpPr>
        <p:spPr>
          <a:xfrm>
            <a:off x="6609117" y="2136750"/>
            <a:ext cx="4376519" cy="461665"/>
          </a:xfrm>
          <a:prstGeom prst="rect">
            <a:avLst/>
          </a:prstGeom>
          <a:noFill/>
        </p:spPr>
        <p:txBody>
          <a:bodyPr wrap="none" rtlCol="0">
            <a:spAutoFit/>
          </a:bodyPr>
          <a:lstStyle/>
          <a:p>
            <a:r>
              <a:rPr lang="en-US" sz="2400"/>
              <a:t>2. Page copy sent to requester</a:t>
            </a:r>
          </a:p>
        </p:txBody>
      </p:sp>
      <p:sp>
        <p:nvSpPr>
          <p:cNvPr id="37" name="椭圆 36">
            <a:extLst>
              <a:ext uri="{FF2B5EF4-FFF2-40B4-BE49-F238E27FC236}">
                <a16:creationId xmlns:a16="http://schemas.microsoft.com/office/drawing/2014/main" id="{B20CFD8A-4ADC-4FD8-A5E3-4B3741E3B7A0}"/>
              </a:ext>
            </a:extLst>
          </p:cNvPr>
          <p:cNvSpPr/>
          <p:nvPr/>
        </p:nvSpPr>
        <p:spPr>
          <a:xfrm>
            <a:off x="3923607" y="4974365"/>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标题 2">
            <a:extLst>
              <a:ext uri="{FF2B5EF4-FFF2-40B4-BE49-F238E27FC236}">
                <a16:creationId xmlns:a16="http://schemas.microsoft.com/office/drawing/2014/main" id="{BA62217D-E08F-4D51-B010-054D93238FD7}"/>
              </a:ext>
            </a:extLst>
          </p:cNvPr>
          <p:cNvSpPr>
            <a:spLocks noGrp="1"/>
          </p:cNvSpPr>
          <p:nvPr>
            <p:ph type="title"/>
          </p:nvPr>
        </p:nvSpPr>
        <p:spPr>
          <a:xfrm>
            <a:off x="550341" y="454510"/>
            <a:ext cx="8796528" cy="1080139"/>
          </a:xfrm>
        </p:spPr>
        <p:txBody>
          <a:bodyPr>
            <a:normAutofit fontScale="90000"/>
          </a:bodyPr>
          <a:lstStyle/>
          <a:p>
            <a:r>
              <a:rPr lang="en-US"/>
              <a:t>Distribution of Copy Sets: </a:t>
            </a:r>
            <a:br>
              <a:rPr lang="en-US"/>
            </a:br>
            <a:r>
              <a:rPr lang="en-US"/>
              <a:t>read fault</a:t>
            </a:r>
          </a:p>
        </p:txBody>
      </p:sp>
      <p:sp>
        <p:nvSpPr>
          <p:cNvPr id="38" name="箭头: 左 51">
            <a:extLst>
              <a:ext uri="{FF2B5EF4-FFF2-40B4-BE49-F238E27FC236}">
                <a16:creationId xmlns:a16="http://schemas.microsoft.com/office/drawing/2014/main" id="{6C551DF0-588D-4A4D-85BD-E97DAF3E1CA5}"/>
              </a:ext>
            </a:extLst>
          </p:cNvPr>
          <p:cNvSpPr/>
          <p:nvPr/>
        </p:nvSpPr>
        <p:spPr>
          <a:xfrm>
            <a:off x="1783369" y="5028790"/>
            <a:ext cx="1961245" cy="369332"/>
          </a:xfrm>
          <a:prstGeom prst="left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761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38"/>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P spid="36" grpId="0"/>
      <p:bldP spid="37" grpId="0" animBg="1"/>
      <p:bldP spid="38" grpId="0" animBg="1"/>
      <p:bldP spid="38"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7E83EB-02A9-4705-8A90-E5BE889E835A}"/>
              </a:ext>
            </a:extLst>
          </p:cNvPr>
          <p:cNvSpPr>
            <a:spLocks noGrp="1"/>
          </p:cNvSpPr>
          <p:nvPr>
            <p:ph idx="1"/>
          </p:nvPr>
        </p:nvSpPr>
        <p:spPr>
          <a:xfrm>
            <a:off x="1064029" y="1446414"/>
            <a:ext cx="6007331" cy="5038275"/>
          </a:xfrm>
        </p:spPr>
        <p:txBody>
          <a:bodyPr>
            <a:normAutofit/>
          </a:bodyPr>
          <a:lstStyle/>
          <a:p>
            <a:r>
              <a:rPr lang="en-US" dirty="0"/>
              <a:t>4 benchmark program:</a:t>
            </a:r>
          </a:p>
          <a:p>
            <a:pPr marL="617220" lvl="1" indent="-342900">
              <a:buFont typeface="+mj-lt"/>
              <a:buAutoNum type="arabicParenR"/>
            </a:pPr>
            <a:r>
              <a:rPr lang="en-US" dirty="0"/>
              <a:t>3D Jacobi program for solving PDE</a:t>
            </a:r>
          </a:p>
          <a:p>
            <a:pPr marL="617220" lvl="1" indent="-342900">
              <a:buFont typeface="+mj-lt"/>
              <a:buAutoNum type="arabicParenR"/>
            </a:pPr>
            <a:r>
              <a:rPr lang="en-US" dirty="0"/>
              <a:t>Parallel merge-split sort</a:t>
            </a:r>
          </a:p>
          <a:p>
            <a:pPr marL="617220" lvl="1" indent="-342900">
              <a:buFont typeface="+mj-lt"/>
              <a:buAutoNum type="arabicParenR"/>
            </a:pPr>
            <a:r>
              <a:rPr lang="en-US" dirty="0"/>
              <a:t>Parallel matrix </a:t>
            </a:r>
            <a:r>
              <a:rPr lang="en-US"/>
              <a:t>multiplication</a:t>
            </a:r>
            <a:endParaRPr lang="en-US" dirty="0"/>
          </a:p>
          <a:p>
            <a:pPr marL="617220" lvl="1" indent="-342900">
              <a:buFont typeface="+mj-lt"/>
              <a:buAutoNum type="arabicParenR"/>
            </a:pPr>
            <a:r>
              <a:rPr lang="en-US" dirty="0"/>
              <a:t>Parallel dot-product</a:t>
            </a:r>
          </a:p>
          <a:p>
            <a:pPr marL="617220" lvl="1" indent="-342900">
              <a:buFont typeface="+mj-lt"/>
              <a:buAutoNum type="arabicParenR"/>
            </a:pPr>
            <a:endParaRPr lang="en-US"/>
          </a:p>
          <a:p>
            <a:r>
              <a:rPr lang="en-US" b="1"/>
              <a:t>SVM system performance</a:t>
            </a:r>
            <a:r>
              <a:rPr lang="en-US"/>
              <a:t> </a:t>
            </a:r>
          </a:p>
          <a:p>
            <a:pPr lvl="1"/>
            <a:r>
              <a:rPr lang="en-US"/>
              <a:t>Exploits the physical memories of a multiprocessor system, can even gain super-linear speedup</a:t>
            </a:r>
          </a:p>
          <a:p>
            <a:pPr lvl="1"/>
            <a:r>
              <a:rPr lang="en-US"/>
              <a:t>Communication cost -&gt; Requires high degree of locality</a:t>
            </a:r>
          </a:p>
          <a:p>
            <a:pPr marL="274320" lvl="1" indent="0">
              <a:buNone/>
            </a:pPr>
            <a:endParaRPr lang="en-US"/>
          </a:p>
        </p:txBody>
      </p:sp>
      <p:sp>
        <p:nvSpPr>
          <p:cNvPr id="3" name="Title 2">
            <a:extLst>
              <a:ext uri="{FF2B5EF4-FFF2-40B4-BE49-F238E27FC236}">
                <a16:creationId xmlns:a16="http://schemas.microsoft.com/office/drawing/2014/main" id="{89777119-677B-4480-9E94-A9E1180E4D20}"/>
              </a:ext>
            </a:extLst>
          </p:cNvPr>
          <p:cNvSpPr>
            <a:spLocks noGrp="1"/>
          </p:cNvSpPr>
          <p:nvPr>
            <p:ph type="title"/>
          </p:nvPr>
        </p:nvSpPr>
        <p:spPr/>
        <p:txBody>
          <a:bodyPr/>
          <a:lstStyle/>
          <a:p>
            <a:r>
              <a:rPr lang="en-US" dirty="0"/>
              <a:t>E</a:t>
            </a:r>
            <a:r>
              <a:rPr lang="en-US" altLang="zh-CN" dirty="0"/>
              <a:t>xperiment</a:t>
            </a:r>
            <a:endParaRPr lang="en-US" dirty="0"/>
          </a:p>
        </p:txBody>
      </p:sp>
      <p:pic>
        <p:nvPicPr>
          <p:cNvPr id="4" name="Picture 3">
            <a:extLst>
              <a:ext uri="{FF2B5EF4-FFF2-40B4-BE49-F238E27FC236}">
                <a16:creationId xmlns:a16="http://schemas.microsoft.com/office/drawing/2014/main" id="{020402D7-D8C9-40CA-9449-43491FB3794E}"/>
              </a:ext>
            </a:extLst>
          </p:cNvPr>
          <p:cNvPicPr>
            <a:picLocks noChangeAspect="1"/>
          </p:cNvPicPr>
          <p:nvPr/>
        </p:nvPicPr>
        <p:blipFill>
          <a:blip r:embed="rId3"/>
          <a:stretch>
            <a:fillRect/>
          </a:stretch>
        </p:blipFill>
        <p:spPr>
          <a:xfrm>
            <a:off x="7063887" y="366498"/>
            <a:ext cx="2282982" cy="2468926"/>
          </a:xfrm>
          <a:prstGeom prst="rect">
            <a:avLst/>
          </a:prstGeom>
        </p:spPr>
      </p:pic>
      <p:pic>
        <p:nvPicPr>
          <p:cNvPr id="5" name="Picture 4">
            <a:extLst>
              <a:ext uri="{FF2B5EF4-FFF2-40B4-BE49-F238E27FC236}">
                <a16:creationId xmlns:a16="http://schemas.microsoft.com/office/drawing/2014/main" id="{4DC0E580-8AAD-411F-A011-F8D69EE95C60}"/>
              </a:ext>
            </a:extLst>
          </p:cNvPr>
          <p:cNvPicPr>
            <a:picLocks noChangeAspect="1"/>
          </p:cNvPicPr>
          <p:nvPr/>
        </p:nvPicPr>
        <p:blipFill>
          <a:blip r:embed="rId4"/>
          <a:stretch>
            <a:fillRect/>
          </a:stretch>
        </p:blipFill>
        <p:spPr>
          <a:xfrm>
            <a:off x="9489064" y="529382"/>
            <a:ext cx="2025447" cy="2197249"/>
          </a:xfrm>
          <a:prstGeom prst="rect">
            <a:avLst/>
          </a:prstGeom>
        </p:spPr>
      </p:pic>
      <p:pic>
        <p:nvPicPr>
          <p:cNvPr id="6" name="Picture 5">
            <a:extLst>
              <a:ext uri="{FF2B5EF4-FFF2-40B4-BE49-F238E27FC236}">
                <a16:creationId xmlns:a16="http://schemas.microsoft.com/office/drawing/2014/main" id="{B3F84BB2-BAAA-40EC-83EE-D2C03D45A99F}"/>
              </a:ext>
            </a:extLst>
          </p:cNvPr>
          <p:cNvPicPr>
            <a:picLocks noChangeAspect="1"/>
          </p:cNvPicPr>
          <p:nvPr/>
        </p:nvPicPr>
        <p:blipFill>
          <a:blip r:embed="rId5"/>
          <a:stretch>
            <a:fillRect/>
          </a:stretch>
        </p:blipFill>
        <p:spPr>
          <a:xfrm>
            <a:off x="6929165" y="3100739"/>
            <a:ext cx="2417704" cy="2468926"/>
          </a:xfrm>
          <a:prstGeom prst="rect">
            <a:avLst/>
          </a:prstGeom>
        </p:spPr>
      </p:pic>
      <p:pic>
        <p:nvPicPr>
          <p:cNvPr id="7" name="Picture 6">
            <a:extLst>
              <a:ext uri="{FF2B5EF4-FFF2-40B4-BE49-F238E27FC236}">
                <a16:creationId xmlns:a16="http://schemas.microsoft.com/office/drawing/2014/main" id="{39698B92-508A-4AFD-81E6-52E079C6AA0E}"/>
              </a:ext>
            </a:extLst>
          </p:cNvPr>
          <p:cNvPicPr>
            <a:picLocks noChangeAspect="1"/>
          </p:cNvPicPr>
          <p:nvPr/>
        </p:nvPicPr>
        <p:blipFill>
          <a:blip r:embed="rId6"/>
          <a:stretch>
            <a:fillRect/>
          </a:stretch>
        </p:blipFill>
        <p:spPr>
          <a:xfrm>
            <a:off x="9577386" y="2792278"/>
            <a:ext cx="1848801" cy="3795112"/>
          </a:xfrm>
          <a:prstGeom prst="rect">
            <a:avLst/>
          </a:prstGeom>
        </p:spPr>
      </p:pic>
    </p:spTree>
    <p:extLst>
      <p:ext uri="{BB962C8B-B14F-4D97-AF65-F5344CB8AC3E}">
        <p14:creationId xmlns:p14="http://schemas.microsoft.com/office/powerpoint/2010/main" val="364050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6FFFFE-967B-4B16-AC3C-222BCB01BAA8}"/>
              </a:ext>
            </a:extLst>
          </p:cNvPr>
          <p:cNvSpPr>
            <a:spLocks noGrp="1"/>
          </p:cNvSpPr>
          <p:nvPr>
            <p:ph idx="1"/>
          </p:nvPr>
        </p:nvSpPr>
        <p:spPr>
          <a:xfrm>
            <a:off x="600394" y="1691014"/>
            <a:ext cx="4401509" cy="4762316"/>
          </a:xfrm>
        </p:spPr>
        <p:txBody>
          <a:bodyPr vert="horz" lIns="91440" tIns="45720" rIns="91440" bIns="45720" rtlCol="0">
            <a:normAutofit/>
          </a:bodyPr>
          <a:lstStyle/>
          <a:p>
            <a:r>
              <a:rPr lang="en-US" b="1" dirty="0"/>
              <a:t>Memory coherence algorithm comparison</a:t>
            </a:r>
            <a:r>
              <a:rPr lang="en-US" dirty="0"/>
              <a:t> </a:t>
            </a:r>
          </a:p>
          <a:p>
            <a:pPr lvl="1"/>
            <a:r>
              <a:rPr lang="en-US" dirty="0"/>
              <a:t>Having similar number of page faults</a:t>
            </a:r>
          </a:p>
          <a:p>
            <a:pPr lvl="1"/>
            <a:r>
              <a:rPr lang="en-US" dirty="0"/>
              <a:t>Fixed distributed &amp; centralized algorithm: have to make forwarding request </a:t>
            </a:r>
            <a:r>
              <a:rPr lang="en-US"/>
              <a:t>a lot</a:t>
            </a:r>
          </a:p>
          <a:p>
            <a:pPr lvl="1"/>
            <a:r>
              <a:rPr lang="en-US"/>
              <a:t>Dynamic distributed system’s </a:t>
            </a:r>
            <a:r>
              <a:rPr lang="en-US" err="1"/>
              <a:t>probOwner</a:t>
            </a:r>
            <a:r>
              <a:rPr lang="en-US"/>
              <a:t> field usually gives correct hits, thus the forward requests are not very much.</a:t>
            </a:r>
          </a:p>
        </p:txBody>
      </p:sp>
      <p:sp>
        <p:nvSpPr>
          <p:cNvPr id="3" name="Title 2">
            <a:extLst>
              <a:ext uri="{FF2B5EF4-FFF2-40B4-BE49-F238E27FC236}">
                <a16:creationId xmlns:a16="http://schemas.microsoft.com/office/drawing/2014/main" id="{2D054238-F2C6-4863-A436-8214F1E57A91}"/>
              </a:ext>
            </a:extLst>
          </p:cNvPr>
          <p:cNvSpPr>
            <a:spLocks noGrp="1"/>
          </p:cNvSpPr>
          <p:nvPr>
            <p:ph type="title"/>
          </p:nvPr>
        </p:nvSpPr>
        <p:spPr>
          <a:xfrm>
            <a:off x="503114" y="404670"/>
            <a:ext cx="9692640" cy="1010771"/>
          </a:xfrm>
        </p:spPr>
        <p:txBody>
          <a:bodyPr vert="horz" lIns="91440" tIns="45720" rIns="91440" bIns="45720" rtlCol="0" anchor="b">
            <a:normAutofit/>
          </a:bodyPr>
          <a:lstStyle/>
          <a:p>
            <a:r>
              <a:rPr lang="en-US" sz="4400" dirty="0"/>
              <a:t>Experiment Result</a:t>
            </a:r>
          </a:p>
        </p:txBody>
      </p:sp>
      <p:pic>
        <p:nvPicPr>
          <p:cNvPr id="5" name="Picture 3">
            <a:extLst>
              <a:ext uri="{FF2B5EF4-FFF2-40B4-BE49-F238E27FC236}">
                <a16:creationId xmlns:a16="http://schemas.microsoft.com/office/drawing/2014/main" id="{86D2A9B3-797A-486C-85E8-A514766B4002}"/>
              </a:ext>
            </a:extLst>
          </p:cNvPr>
          <p:cNvPicPr>
            <a:picLocks noChangeAspect="1"/>
          </p:cNvPicPr>
          <p:nvPr/>
        </p:nvPicPr>
        <p:blipFill rotWithShape="1">
          <a:blip r:embed="rId3">
            <a:extLst>
              <a:ext uri="{28A0092B-C50C-407E-A947-70E740481C1C}">
                <a14:useLocalDpi xmlns:a14="http://schemas.microsoft.com/office/drawing/2010/main" val="0"/>
              </a:ext>
            </a:extLst>
          </a:blip>
          <a:srcRect l="13498" t="10375" r="12638" b="8323"/>
          <a:stretch/>
        </p:blipFill>
        <p:spPr>
          <a:xfrm>
            <a:off x="5454240" y="1415441"/>
            <a:ext cx="5415921" cy="4158006"/>
          </a:xfrm>
          <a:prstGeom prst="rect">
            <a:avLst/>
          </a:prstGeom>
        </p:spPr>
      </p:pic>
    </p:spTree>
    <p:extLst>
      <p:ext uri="{BB962C8B-B14F-4D97-AF65-F5344CB8AC3E}">
        <p14:creationId xmlns:p14="http://schemas.microsoft.com/office/powerpoint/2010/main" val="888517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9">
            <a:extLst>
              <a:ext uri="{FF2B5EF4-FFF2-40B4-BE49-F238E27FC236}">
                <a16:creationId xmlns:a16="http://schemas.microsoft.com/office/drawing/2014/main" id="{173FEDDA-8B6C-4830-B2AA-032BA971BDC6}"/>
              </a:ext>
            </a:extLst>
          </p:cNvPr>
          <p:cNvGraphicFramePr>
            <a:graphicFrameLocks noGrp="1"/>
          </p:cNvGraphicFramePr>
          <p:nvPr>
            <p:ph idx="1"/>
            <p:extLst>
              <p:ext uri="{D42A27DB-BD31-4B8C-83A1-F6EECF244321}">
                <p14:modId xmlns:p14="http://schemas.microsoft.com/office/powerpoint/2010/main" val="2640309266"/>
              </p:ext>
            </p:extLst>
          </p:nvPr>
        </p:nvGraphicFramePr>
        <p:xfrm>
          <a:off x="1163171" y="1426043"/>
          <a:ext cx="9607924" cy="2194560"/>
        </p:xfrm>
        <a:graphic>
          <a:graphicData uri="http://schemas.openxmlformats.org/drawingml/2006/table">
            <a:tbl>
              <a:tblPr firstCol="1">
                <a:tableStyleId>{306799F8-075E-4A3A-A7F6-7FBC6576F1A4}</a:tableStyleId>
              </a:tblPr>
              <a:tblGrid>
                <a:gridCol w="1626854">
                  <a:extLst>
                    <a:ext uri="{9D8B030D-6E8A-4147-A177-3AD203B41FA5}">
                      <a16:colId xmlns:a16="http://schemas.microsoft.com/office/drawing/2014/main" val="4194381634"/>
                    </a:ext>
                  </a:extLst>
                </a:gridCol>
                <a:gridCol w="1626854">
                  <a:extLst>
                    <a:ext uri="{9D8B030D-6E8A-4147-A177-3AD203B41FA5}">
                      <a16:colId xmlns:a16="http://schemas.microsoft.com/office/drawing/2014/main" val="3818973424"/>
                    </a:ext>
                  </a:extLst>
                </a:gridCol>
                <a:gridCol w="1349633">
                  <a:extLst>
                    <a:ext uri="{9D8B030D-6E8A-4147-A177-3AD203B41FA5}">
                      <a16:colId xmlns:a16="http://schemas.microsoft.com/office/drawing/2014/main" val="3606589347"/>
                    </a:ext>
                  </a:extLst>
                </a:gridCol>
                <a:gridCol w="5004583">
                  <a:extLst>
                    <a:ext uri="{9D8B030D-6E8A-4147-A177-3AD203B41FA5}">
                      <a16:colId xmlns:a16="http://schemas.microsoft.com/office/drawing/2014/main" val="3002879023"/>
                    </a:ext>
                  </a:extLst>
                </a:gridCol>
              </a:tblGrid>
              <a:tr h="370840">
                <a:tc rowSpan="3">
                  <a:txBody>
                    <a:bodyPr/>
                    <a:lstStyle/>
                    <a:p>
                      <a:r>
                        <a:rPr lang="en-US" dirty="0"/>
                        <a:t>Memory coherence problem solutions</a:t>
                      </a:r>
                    </a:p>
                  </a:txBody>
                  <a:tcPr>
                    <a:solidFill>
                      <a:schemeClr val="accent2"/>
                    </a:solidFill>
                  </a:tcPr>
                </a:tc>
                <a:tc>
                  <a:txBody>
                    <a:bodyPr/>
                    <a:lstStyle/>
                    <a:p>
                      <a:r>
                        <a:rPr lang="en-US" b="1" dirty="0"/>
                        <a:t>Centralized manager</a:t>
                      </a:r>
                    </a:p>
                  </a:txBody>
                  <a:tcPr>
                    <a:solidFill>
                      <a:schemeClr val="accent1"/>
                    </a:solidFill>
                  </a:tcPr>
                </a:tc>
                <a:tc gridSpan="2">
                  <a:txBody>
                    <a:bodyPr/>
                    <a:lstStyle/>
                    <a:p>
                      <a:pPr marL="285750" indent="-285750">
                        <a:buFont typeface="Arial" panose="020B0604020202020204" pitchFamily="34" charset="0"/>
                        <a:buChar char="•"/>
                      </a:pPr>
                      <a:r>
                        <a:rPr lang="en-US" dirty="0">
                          <a:solidFill>
                            <a:sysClr val="windowText" lastClr="000000"/>
                          </a:solidFill>
                        </a:rPr>
                        <a:t>Straightforward and easy to implement</a:t>
                      </a:r>
                    </a:p>
                    <a:p>
                      <a:pPr marL="285750" indent="-285750">
                        <a:buFont typeface="Arial" panose="020B0604020202020204" pitchFamily="34" charset="0"/>
                        <a:buChar char="•"/>
                      </a:pPr>
                      <a:r>
                        <a:rPr lang="en-US" dirty="0">
                          <a:solidFill>
                            <a:sysClr val="windowText" lastClr="000000"/>
                          </a:solidFill>
                        </a:rPr>
                        <a:t>Need ~ 4 messages to locate owner</a:t>
                      </a:r>
                    </a:p>
                    <a:p>
                      <a:pPr marL="285750" indent="-285750">
                        <a:buFont typeface="Arial" panose="020B0604020202020204" pitchFamily="34" charset="0"/>
                        <a:buChar char="•"/>
                      </a:pPr>
                      <a:r>
                        <a:rPr lang="en-US" dirty="0">
                          <a:solidFill>
                            <a:sysClr val="windowText" lastClr="000000"/>
                          </a:solidFill>
                        </a:rPr>
                        <a:t>Traffic bottleneck</a:t>
                      </a:r>
                    </a:p>
                  </a:txBody>
                  <a:tcPr>
                    <a:solidFill>
                      <a:schemeClr val="accent6">
                        <a:lumMod val="20000"/>
                        <a:lumOff val="80000"/>
                      </a:schemeClr>
                    </a:solidFill>
                  </a:tcPr>
                </a:tc>
                <a:tc hMerge="1">
                  <a:txBody>
                    <a:bodyPr/>
                    <a:lstStyle/>
                    <a:p>
                      <a:endParaRPr lang="en-US" dirty="0"/>
                    </a:p>
                  </a:txBody>
                  <a:tcPr/>
                </a:tc>
                <a:extLst>
                  <a:ext uri="{0D108BD9-81ED-4DB2-BD59-A6C34878D82A}">
                    <a16:rowId xmlns:a16="http://schemas.microsoft.com/office/drawing/2014/main" val="3525986626"/>
                  </a:ext>
                </a:extLst>
              </a:tr>
              <a:tr h="370840">
                <a:tc vMerge="1">
                  <a:txBody>
                    <a:bodyPr/>
                    <a:lstStyle/>
                    <a:p>
                      <a:endParaRPr lang="en-US" dirty="0"/>
                    </a:p>
                  </a:txBody>
                  <a:tcPr/>
                </a:tc>
                <a:tc rowSpan="2">
                  <a:txBody>
                    <a:bodyPr/>
                    <a:lstStyle/>
                    <a:p>
                      <a:r>
                        <a:rPr lang="en-US" b="1" dirty="0"/>
                        <a:t>Distributed manager</a:t>
                      </a:r>
                    </a:p>
                  </a:txBody>
                  <a:tcPr>
                    <a:solidFill>
                      <a:schemeClr val="accent3"/>
                    </a:solidFill>
                  </a:tcPr>
                </a:tc>
                <a:tc>
                  <a:txBody>
                    <a:bodyPr/>
                    <a:lstStyle/>
                    <a:p>
                      <a:r>
                        <a:rPr lang="en-US" dirty="0"/>
                        <a:t>Fixed</a:t>
                      </a:r>
                    </a:p>
                  </a:txBody>
                  <a:tcPr>
                    <a:solidFill>
                      <a:schemeClr val="accent6"/>
                    </a:solidFill>
                  </a:tcPr>
                </a:tc>
                <a:tc>
                  <a:txBody>
                    <a:bodyPr/>
                    <a:lstStyle/>
                    <a:p>
                      <a:pPr marL="285750" indent="-285750">
                        <a:buFont typeface="Arial" panose="020B0604020202020204" pitchFamily="34" charset="0"/>
                        <a:buChar char="•"/>
                      </a:pPr>
                      <a:r>
                        <a:rPr lang="en-US" dirty="0">
                          <a:solidFill>
                            <a:sysClr val="windowText" lastClr="000000"/>
                          </a:solidFill>
                        </a:rPr>
                        <a:t>Need about 2 messages to locate owner</a:t>
                      </a:r>
                    </a:p>
                    <a:p>
                      <a:pPr marL="285750" indent="-285750">
                        <a:buFont typeface="Arial" panose="020B0604020202020204" pitchFamily="34" charset="0"/>
                        <a:buChar char="•"/>
                      </a:pPr>
                      <a:r>
                        <a:rPr lang="en-US" dirty="0">
                          <a:solidFill>
                            <a:sysClr val="windowText" lastClr="000000"/>
                          </a:solidFill>
                        </a:rPr>
                        <a:t>Alleviate the bottleneck</a:t>
                      </a:r>
                    </a:p>
                  </a:txBody>
                  <a:tcPr>
                    <a:solidFill>
                      <a:schemeClr val="accent6">
                        <a:lumMod val="20000"/>
                        <a:lumOff val="80000"/>
                      </a:schemeClr>
                    </a:solidFill>
                  </a:tcPr>
                </a:tc>
                <a:extLst>
                  <a:ext uri="{0D108BD9-81ED-4DB2-BD59-A6C34878D82A}">
                    <a16:rowId xmlns:a16="http://schemas.microsoft.com/office/drawing/2014/main" val="1476030612"/>
                  </a:ext>
                </a:extLst>
              </a:tr>
              <a:tr h="370840">
                <a:tc vMerge="1">
                  <a:txBody>
                    <a:bodyPr/>
                    <a:lstStyle/>
                    <a:p>
                      <a:endParaRPr lang="en-US" dirty="0"/>
                    </a:p>
                  </a:txBody>
                  <a:tcPr/>
                </a:tc>
                <a:tc vMerge="1">
                  <a:txBody>
                    <a:bodyPr/>
                    <a:lstStyle/>
                    <a:p>
                      <a:endParaRPr lang="en-US" dirty="0"/>
                    </a:p>
                  </a:txBody>
                  <a:tcPr/>
                </a:tc>
                <a:tc>
                  <a:txBody>
                    <a:bodyPr/>
                    <a:lstStyle/>
                    <a:p>
                      <a:r>
                        <a:rPr lang="en-US" dirty="0"/>
                        <a:t>Dynamic</a:t>
                      </a:r>
                    </a:p>
                  </a:txBody>
                  <a:tcPr>
                    <a:solidFill>
                      <a:schemeClr val="accent4"/>
                    </a:solidFill>
                  </a:tcPr>
                </a:tc>
                <a:tc>
                  <a:txBody>
                    <a:bodyPr/>
                    <a:lstStyle/>
                    <a:p>
                      <a:pPr marL="285750" indent="-285750">
                        <a:buFont typeface="Arial" panose="020B0604020202020204" pitchFamily="34" charset="0"/>
                        <a:buChar char="•"/>
                      </a:pPr>
                      <a:r>
                        <a:rPr lang="en-US" dirty="0">
                          <a:solidFill>
                            <a:sysClr val="windowText" lastClr="000000"/>
                          </a:solidFill>
                        </a:rPr>
                        <a:t>May need as little as 1 message to locate owner</a:t>
                      </a:r>
                    </a:p>
                    <a:p>
                      <a:pPr marL="285750" indent="-285750">
                        <a:buFont typeface="Arial" panose="020B0604020202020204" pitchFamily="34" charset="0"/>
                        <a:buChar char="•"/>
                      </a:pPr>
                      <a:r>
                        <a:rPr lang="en-US" dirty="0">
                          <a:solidFill>
                            <a:sysClr val="windowText" lastClr="000000"/>
                          </a:solidFill>
                        </a:rPr>
                        <a:t>Refinement available</a:t>
                      </a:r>
                    </a:p>
                  </a:txBody>
                  <a:tcPr>
                    <a:solidFill>
                      <a:schemeClr val="accent6">
                        <a:lumMod val="20000"/>
                        <a:lumOff val="80000"/>
                      </a:schemeClr>
                    </a:solidFill>
                  </a:tcPr>
                </a:tc>
                <a:extLst>
                  <a:ext uri="{0D108BD9-81ED-4DB2-BD59-A6C34878D82A}">
                    <a16:rowId xmlns:a16="http://schemas.microsoft.com/office/drawing/2014/main" val="3543290367"/>
                  </a:ext>
                </a:extLst>
              </a:tr>
            </a:tbl>
          </a:graphicData>
        </a:graphic>
      </p:graphicFrame>
      <p:sp>
        <p:nvSpPr>
          <p:cNvPr id="3" name="Title 2">
            <a:extLst>
              <a:ext uri="{FF2B5EF4-FFF2-40B4-BE49-F238E27FC236}">
                <a16:creationId xmlns:a16="http://schemas.microsoft.com/office/drawing/2014/main" id="{987952F7-D4DB-47EF-893A-ED9EF8C58AB4}"/>
              </a:ext>
            </a:extLst>
          </p:cNvPr>
          <p:cNvSpPr>
            <a:spLocks noGrp="1"/>
          </p:cNvSpPr>
          <p:nvPr>
            <p:ph type="title"/>
          </p:nvPr>
        </p:nvSpPr>
        <p:spPr/>
        <p:txBody>
          <a:bodyPr/>
          <a:lstStyle/>
          <a:p>
            <a:r>
              <a:rPr lang="en-US"/>
              <a:t>Conclusion</a:t>
            </a:r>
            <a:endParaRPr lang="en-US" dirty="0"/>
          </a:p>
        </p:txBody>
      </p:sp>
      <p:sp>
        <p:nvSpPr>
          <p:cNvPr id="20" name="TextBox 19">
            <a:extLst>
              <a:ext uri="{FF2B5EF4-FFF2-40B4-BE49-F238E27FC236}">
                <a16:creationId xmlns:a16="http://schemas.microsoft.com/office/drawing/2014/main" id="{FB5F4498-E784-448D-8A90-79639D89A7BA}"/>
              </a:ext>
            </a:extLst>
          </p:cNvPr>
          <p:cNvSpPr txBox="1"/>
          <p:nvPr/>
        </p:nvSpPr>
        <p:spPr>
          <a:xfrm>
            <a:off x="1163171" y="4036741"/>
            <a:ext cx="9607924" cy="1200329"/>
          </a:xfrm>
          <a:prstGeom prst="rect">
            <a:avLst/>
          </a:prstGeom>
          <a:noFill/>
        </p:spPr>
        <p:txBody>
          <a:bodyPr wrap="square" rtlCol="0">
            <a:spAutoFit/>
          </a:bodyPr>
          <a:lstStyle/>
          <a:p>
            <a:r>
              <a:rPr lang="en-US"/>
              <a:t>In general, dynamic distributed manager algorithms perform better than other methods when the number of processors sharing the same page for a short period of time is small, which is the normal case. The good performance of the dynamic distributed manager algorithms shows that it is possible to apply it to an implementation on a large-scale multiprocessor. </a:t>
            </a:r>
            <a:endParaRPr lang="en-US" dirty="0"/>
          </a:p>
        </p:txBody>
      </p:sp>
    </p:spTree>
    <p:extLst>
      <p:ext uri="{BB962C8B-B14F-4D97-AF65-F5344CB8AC3E}">
        <p14:creationId xmlns:p14="http://schemas.microsoft.com/office/powerpoint/2010/main" val="3360433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12">
            <a:extLst>
              <a:ext uri="{FF2B5EF4-FFF2-40B4-BE49-F238E27FC236}">
                <a16:creationId xmlns:a16="http://schemas.microsoft.com/office/drawing/2014/main" id="{47E47667-8CE3-466C-B745-9411E1CE3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4">
            <a:extLst>
              <a:ext uri="{FF2B5EF4-FFF2-40B4-BE49-F238E27FC236}">
                <a16:creationId xmlns:a16="http://schemas.microsoft.com/office/drawing/2014/main" id="{BDF44D33-97EB-4277-B538-B458E3FD1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258" y="620720"/>
            <a:ext cx="7315732"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B6FC8B-5093-495D-A2CE-F2AC2C28259E}"/>
              </a:ext>
            </a:extLst>
          </p:cNvPr>
          <p:cNvSpPr>
            <a:spLocks noGrp="1"/>
          </p:cNvSpPr>
          <p:nvPr>
            <p:ph type="title"/>
          </p:nvPr>
        </p:nvSpPr>
        <p:spPr>
          <a:xfrm>
            <a:off x="1079946" y="1105351"/>
            <a:ext cx="6420707" cy="3023981"/>
          </a:xfrm>
        </p:spPr>
        <p:txBody>
          <a:bodyPr vert="horz" lIns="91440" tIns="45720" rIns="91440" bIns="45720" rtlCol="0" anchor="b">
            <a:normAutofit/>
          </a:bodyPr>
          <a:lstStyle/>
          <a:p>
            <a:pPr algn="l"/>
            <a:r>
              <a:rPr lang="en-US" sz="4400">
                <a:solidFill>
                  <a:srgbClr val="FFFFFF"/>
                </a:solidFill>
              </a:rPr>
              <a:t>T</a:t>
            </a:r>
            <a:r>
              <a:rPr lang="en-US" altLang="zh-CN" sz="4400">
                <a:solidFill>
                  <a:srgbClr val="FFFFFF"/>
                </a:solidFill>
              </a:rPr>
              <a:t>hank YOU!</a:t>
            </a:r>
            <a:endParaRPr lang="en-US" sz="4400">
              <a:solidFill>
                <a:srgbClr val="FFFFFF"/>
              </a:solidFill>
            </a:endParaRPr>
          </a:p>
        </p:txBody>
      </p:sp>
      <p:cxnSp>
        <p:nvCxnSpPr>
          <p:cNvPr id="26" name="Straight Connector 16">
            <a:extLst>
              <a:ext uri="{FF2B5EF4-FFF2-40B4-BE49-F238E27FC236}">
                <a16:creationId xmlns:a16="http://schemas.microsoft.com/office/drawing/2014/main" id="{11534F52-E710-4998-921B-6147812C18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9946"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7" name="Rectangle 18">
            <a:extLst>
              <a:ext uri="{FF2B5EF4-FFF2-40B4-BE49-F238E27FC236}">
                <a16:creationId xmlns:a16="http://schemas.microsoft.com/office/drawing/2014/main" id="{19D0A23D-BBDB-4BEA-8515-A7D0DF9B30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6334" y="620720"/>
            <a:ext cx="3425490" cy="55931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36326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BE3A58D2-60FF-4213-B61E-09AB58CF50A5}"/>
              </a:ext>
            </a:extLst>
          </p:cNvPr>
          <p:cNvSpPr>
            <a:spLocks noGrp="1"/>
          </p:cNvSpPr>
          <p:nvPr>
            <p:ph idx="1"/>
          </p:nvPr>
        </p:nvSpPr>
        <p:spPr>
          <a:xfrm>
            <a:off x="1064029" y="1446415"/>
            <a:ext cx="9060873" cy="1982586"/>
          </a:xfrm>
        </p:spPr>
        <p:txBody>
          <a:bodyPr/>
          <a:lstStyle/>
          <a:p>
            <a:r>
              <a:rPr lang="en-US" dirty="0"/>
              <a:t>Memory Coherence:</a:t>
            </a:r>
          </a:p>
          <a:p>
            <a:pPr lvl="1"/>
            <a:r>
              <a:rPr lang="en-US" dirty="0"/>
              <a:t>The value returned by a read operation is always the same as the value written by the most recent write operation to the same address</a:t>
            </a:r>
          </a:p>
          <a:p>
            <a:r>
              <a:rPr lang="en-US" dirty="0"/>
              <a:t>Strategies:</a:t>
            </a:r>
          </a:p>
          <a:p>
            <a:pPr lvl="2"/>
            <a:endParaRPr lang="en-US" dirty="0"/>
          </a:p>
        </p:txBody>
      </p:sp>
      <p:sp>
        <p:nvSpPr>
          <p:cNvPr id="3" name="标题 2">
            <a:extLst>
              <a:ext uri="{FF2B5EF4-FFF2-40B4-BE49-F238E27FC236}">
                <a16:creationId xmlns:a16="http://schemas.microsoft.com/office/drawing/2014/main" id="{2604F4F5-FD0A-4E65-8ED2-A0ABF02BCA2C}"/>
              </a:ext>
            </a:extLst>
          </p:cNvPr>
          <p:cNvSpPr>
            <a:spLocks noGrp="1"/>
          </p:cNvSpPr>
          <p:nvPr>
            <p:ph type="title"/>
          </p:nvPr>
        </p:nvSpPr>
        <p:spPr/>
        <p:txBody>
          <a:bodyPr/>
          <a:lstStyle/>
          <a:p>
            <a:r>
              <a:rPr lang="en-US"/>
              <a:t>Intro: Shared Virtual Memory</a:t>
            </a:r>
          </a:p>
        </p:txBody>
      </p:sp>
      <p:sp>
        <p:nvSpPr>
          <p:cNvPr id="8" name="文本框 7">
            <a:extLst>
              <a:ext uri="{FF2B5EF4-FFF2-40B4-BE49-F238E27FC236}">
                <a16:creationId xmlns:a16="http://schemas.microsoft.com/office/drawing/2014/main" id="{8ABE5148-2057-4EB3-8DCE-C96F42917733}"/>
              </a:ext>
            </a:extLst>
          </p:cNvPr>
          <p:cNvSpPr txBox="1"/>
          <p:nvPr/>
        </p:nvSpPr>
        <p:spPr>
          <a:xfrm>
            <a:off x="1945178" y="3429000"/>
            <a:ext cx="3516284" cy="1477328"/>
          </a:xfrm>
          <a:prstGeom prst="rect">
            <a:avLst/>
          </a:prstGeom>
          <a:noFill/>
        </p:spPr>
        <p:txBody>
          <a:bodyPr wrap="square" rtlCol="0">
            <a:spAutoFit/>
          </a:bodyPr>
          <a:lstStyle/>
          <a:p>
            <a:r>
              <a:rPr lang="en-US"/>
              <a:t>Page Synchronization:</a:t>
            </a:r>
          </a:p>
          <a:p>
            <a:endParaRPr lang="en-US"/>
          </a:p>
          <a:p>
            <a:pPr marL="742950" lvl="1" indent="-285750">
              <a:buFont typeface="Arial" panose="020B0604020202020204" pitchFamily="34" charset="0"/>
              <a:buChar char="•"/>
            </a:pPr>
            <a:r>
              <a:rPr lang="en-US"/>
              <a:t>Invalidation</a:t>
            </a:r>
          </a:p>
          <a:p>
            <a:pPr lvl="1"/>
            <a:endParaRPr lang="en-US"/>
          </a:p>
          <a:p>
            <a:pPr marL="742950" lvl="1" indent="-285750">
              <a:buFont typeface="Arial" panose="020B0604020202020204" pitchFamily="34" charset="0"/>
              <a:buChar char="•"/>
            </a:pPr>
            <a:r>
              <a:rPr lang="en-US"/>
              <a:t>Write-broadcast</a:t>
            </a:r>
          </a:p>
        </p:txBody>
      </p:sp>
      <p:sp>
        <p:nvSpPr>
          <p:cNvPr id="9" name="文本框 8">
            <a:extLst>
              <a:ext uri="{FF2B5EF4-FFF2-40B4-BE49-F238E27FC236}">
                <a16:creationId xmlns:a16="http://schemas.microsoft.com/office/drawing/2014/main" id="{E5F35A8A-E0A8-479F-974B-1AEB56AE30AE}"/>
              </a:ext>
            </a:extLst>
          </p:cNvPr>
          <p:cNvSpPr txBox="1"/>
          <p:nvPr/>
        </p:nvSpPr>
        <p:spPr>
          <a:xfrm>
            <a:off x="6035040" y="3429000"/>
            <a:ext cx="3516284" cy="1477328"/>
          </a:xfrm>
          <a:prstGeom prst="rect">
            <a:avLst/>
          </a:prstGeom>
          <a:noFill/>
        </p:spPr>
        <p:txBody>
          <a:bodyPr wrap="square" rtlCol="0">
            <a:spAutoFit/>
          </a:bodyPr>
          <a:lstStyle/>
          <a:p>
            <a:r>
              <a:rPr lang="en-US"/>
              <a:t>Page Ownership:</a:t>
            </a:r>
          </a:p>
          <a:p>
            <a:endParaRPr lang="en-US"/>
          </a:p>
          <a:p>
            <a:pPr marL="742950" lvl="1" indent="-285750">
              <a:buFont typeface="Arial" panose="020B0604020202020204" pitchFamily="34" charset="0"/>
              <a:buChar char="•"/>
            </a:pPr>
            <a:r>
              <a:rPr lang="en-US"/>
              <a:t>Fixed</a:t>
            </a:r>
          </a:p>
          <a:p>
            <a:pPr lvl="1"/>
            <a:endParaRPr lang="en-US"/>
          </a:p>
          <a:p>
            <a:pPr marL="742950" lvl="1" indent="-285750">
              <a:buFont typeface="Arial" panose="020B0604020202020204" pitchFamily="34" charset="0"/>
              <a:buChar char="•"/>
            </a:pPr>
            <a:r>
              <a:rPr lang="en-US"/>
              <a:t>Dynamic</a:t>
            </a:r>
          </a:p>
        </p:txBody>
      </p:sp>
    </p:spTree>
    <p:extLst>
      <p:ext uri="{BB962C8B-B14F-4D97-AF65-F5344CB8AC3E}">
        <p14:creationId xmlns:p14="http://schemas.microsoft.com/office/powerpoint/2010/main" val="4068392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FD79445C-EE8A-4BFD-B7C0-C692F71BBEFB}"/>
              </a:ext>
            </a:extLst>
          </p:cNvPr>
          <p:cNvSpPr>
            <a:spLocks noGrp="1"/>
          </p:cNvSpPr>
          <p:nvPr>
            <p:ph type="title"/>
          </p:nvPr>
        </p:nvSpPr>
        <p:spPr/>
        <p:txBody>
          <a:bodyPr/>
          <a:lstStyle/>
          <a:p>
            <a:r>
              <a:rPr lang="en-US"/>
              <a:t>Invalidation: write fault</a:t>
            </a:r>
          </a:p>
        </p:txBody>
      </p:sp>
      <p:sp>
        <p:nvSpPr>
          <p:cNvPr id="4" name="椭圆 3">
            <a:extLst>
              <a:ext uri="{FF2B5EF4-FFF2-40B4-BE49-F238E27FC236}">
                <a16:creationId xmlns:a16="http://schemas.microsoft.com/office/drawing/2014/main" id="{28883A1B-69AD-4EA6-B344-E515B634393B}"/>
              </a:ext>
            </a:extLst>
          </p:cNvPr>
          <p:cNvSpPr/>
          <p:nvPr/>
        </p:nvSpPr>
        <p:spPr>
          <a:xfrm>
            <a:off x="2492195" y="3399902"/>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椭圆 4">
            <a:extLst>
              <a:ext uri="{FF2B5EF4-FFF2-40B4-BE49-F238E27FC236}">
                <a16:creationId xmlns:a16="http://schemas.microsoft.com/office/drawing/2014/main" id="{ECB4B2F7-5172-4C77-9478-3D0E51C6F88A}"/>
              </a:ext>
            </a:extLst>
          </p:cNvPr>
          <p:cNvSpPr/>
          <p:nvPr/>
        </p:nvSpPr>
        <p:spPr>
          <a:xfrm>
            <a:off x="1070718" y="1817712"/>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椭圆 5">
            <a:extLst>
              <a:ext uri="{FF2B5EF4-FFF2-40B4-BE49-F238E27FC236}">
                <a16:creationId xmlns:a16="http://schemas.microsoft.com/office/drawing/2014/main" id="{26EB61BC-EB70-4C40-BA8B-F527717B82C2}"/>
              </a:ext>
            </a:extLst>
          </p:cNvPr>
          <p:cNvSpPr/>
          <p:nvPr/>
        </p:nvSpPr>
        <p:spPr>
          <a:xfrm>
            <a:off x="3923610" y="1817712"/>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a:extLst>
              <a:ext uri="{FF2B5EF4-FFF2-40B4-BE49-F238E27FC236}">
                <a16:creationId xmlns:a16="http://schemas.microsoft.com/office/drawing/2014/main" id="{0C896338-2B6A-43B5-9DED-D14C6A100FEA}"/>
              </a:ext>
            </a:extLst>
          </p:cNvPr>
          <p:cNvSpPr/>
          <p:nvPr/>
        </p:nvSpPr>
        <p:spPr>
          <a:xfrm>
            <a:off x="4522127" y="339989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a:extLst>
              <a:ext uri="{FF2B5EF4-FFF2-40B4-BE49-F238E27FC236}">
                <a16:creationId xmlns:a16="http://schemas.microsoft.com/office/drawing/2014/main" id="{9DC020AF-99D9-41F2-9EA7-789777EC1E65}"/>
              </a:ext>
            </a:extLst>
          </p:cNvPr>
          <p:cNvSpPr/>
          <p:nvPr/>
        </p:nvSpPr>
        <p:spPr>
          <a:xfrm>
            <a:off x="462263" y="3399899"/>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D32CA7C0-6B3E-4A9F-BCD5-F5AFE95EEFB8}"/>
              </a:ext>
            </a:extLst>
          </p:cNvPr>
          <p:cNvSpPr/>
          <p:nvPr/>
        </p:nvSpPr>
        <p:spPr>
          <a:xfrm>
            <a:off x="1070718" y="4976546"/>
            <a:ext cx="473825" cy="47382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A38E034E-DFAF-4703-9E4F-D5BD278CBE56}"/>
              </a:ext>
            </a:extLst>
          </p:cNvPr>
          <p:cNvSpPr/>
          <p:nvPr/>
        </p:nvSpPr>
        <p:spPr>
          <a:xfrm>
            <a:off x="3923609" y="4976546"/>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组合 20">
            <a:extLst>
              <a:ext uri="{FF2B5EF4-FFF2-40B4-BE49-F238E27FC236}">
                <a16:creationId xmlns:a16="http://schemas.microsoft.com/office/drawing/2014/main" id="{D1E1EAB8-5862-4045-A489-969A3D561D4B}"/>
              </a:ext>
            </a:extLst>
          </p:cNvPr>
          <p:cNvGrpSpPr/>
          <p:nvPr/>
        </p:nvGrpSpPr>
        <p:grpSpPr>
          <a:xfrm>
            <a:off x="7648849" y="5951806"/>
            <a:ext cx="3620049" cy="787563"/>
            <a:chOff x="6933958" y="5311726"/>
            <a:chExt cx="3620049" cy="787563"/>
          </a:xfrm>
        </p:grpSpPr>
        <p:grpSp>
          <p:nvGrpSpPr>
            <p:cNvPr id="14" name="组合 13">
              <a:extLst>
                <a:ext uri="{FF2B5EF4-FFF2-40B4-BE49-F238E27FC236}">
                  <a16:creationId xmlns:a16="http://schemas.microsoft.com/office/drawing/2014/main" id="{11928A1F-D18F-4B45-9E4E-67AE2A73CF29}"/>
                </a:ext>
              </a:extLst>
            </p:cNvPr>
            <p:cNvGrpSpPr/>
            <p:nvPr/>
          </p:nvGrpSpPr>
          <p:grpSpPr>
            <a:xfrm>
              <a:off x="6933958" y="5311726"/>
              <a:ext cx="3142354" cy="307777"/>
              <a:chOff x="6933958" y="5311726"/>
              <a:chExt cx="3142354" cy="307777"/>
            </a:xfrm>
          </p:grpSpPr>
          <p:sp>
            <p:nvSpPr>
              <p:cNvPr id="12" name="椭圆 11">
                <a:extLst>
                  <a:ext uri="{FF2B5EF4-FFF2-40B4-BE49-F238E27FC236}">
                    <a16:creationId xmlns:a16="http://schemas.microsoft.com/office/drawing/2014/main" id="{05260810-5A83-44F0-9E7C-2AFCBC131D71}"/>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文本框 12">
                <a:extLst>
                  <a:ext uri="{FF2B5EF4-FFF2-40B4-BE49-F238E27FC236}">
                    <a16:creationId xmlns:a16="http://schemas.microsoft.com/office/drawing/2014/main" id="{DD8B9149-0077-4FB6-99C2-8E3528F12AD0}"/>
                  </a:ext>
                </a:extLst>
              </p:cNvPr>
              <p:cNvSpPr txBox="1"/>
              <p:nvPr/>
            </p:nvSpPr>
            <p:spPr>
              <a:xfrm>
                <a:off x="7035095" y="5311726"/>
                <a:ext cx="3041217" cy="307777"/>
              </a:xfrm>
              <a:prstGeom prst="rect">
                <a:avLst/>
              </a:prstGeom>
              <a:noFill/>
            </p:spPr>
            <p:txBody>
              <a:bodyPr wrap="none" rtlCol="0">
                <a:spAutoFit/>
              </a:bodyPr>
              <a:lstStyle/>
              <a:p>
                <a:r>
                  <a:rPr lang="en-US" sz="1400"/>
                  <a:t>Processor with write access to page</a:t>
                </a:r>
              </a:p>
            </p:txBody>
          </p:sp>
        </p:grpSp>
        <p:grpSp>
          <p:nvGrpSpPr>
            <p:cNvPr id="15" name="组合 14">
              <a:extLst>
                <a:ext uri="{FF2B5EF4-FFF2-40B4-BE49-F238E27FC236}">
                  <a16:creationId xmlns:a16="http://schemas.microsoft.com/office/drawing/2014/main" id="{CC679DF3-A3C7-49D0-88C8-9596566439B3}"/>
                </a:ext>
              </a:extLst>
            </p:cNvPr>
            <p:cNvGrpSpPr/>
            <p:nvPr/>
          </p:nvGrpSpPr>
          <p:grpSpPr>
            <a:xfrm>
              <a:off x="6933958" y="5551618"/>
              <a:ext cx="3509442" cy="307777"/>
              <a:chOff x="6933958" y="5311726"/>
              <a:chExt cx="3509442" cy="307777"/>
            </a:xfrm>
          </p:grpSpPr>
          <p:sp>
            <p:nvSpPr>
              <p:cNvPr id="16" name="椭圆 15">
                <a:extLst>
                  <a:ext uri="{FF2B5EF4-FFF2-40B4-BE49-F238E27FC236}">
                    <a16:creationId xmlns:a16="http://schemas.microsoft.com/office/drawing/2014/main" id="{FD7F1F3E-7990-4AE8-BFAB-65B89E614F63}"/>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文本框 16">
                <a:extLst>
                  <a:ext uri="{FF2B5EF4-FFF2-40B4-BE49-F238E27FC236}">
                    <a16:creationId xmlns:a16="http://schemas.microsoft.com/office/drawing/2014/main" id="{68E4B1B5-4522-4698-BFEB-A4371F4168E0}"/>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18" name="组合 17">
              <a:extLst>
                <a:ext uri="{FF2B5EF4-FFF2-40B4-BE49-F238E27FC236}">
                  <a16:creationId xmlns:a16="http://schemas.microsoft.com/office/drawing/2014/main" id="{3BE63032-D7E0-4C1F-8503-CDBB55971F4F}"/>
                </a:ext>
              </a:extLst>
            </p:cNvPr>
            <p:cNvGrpSpPr/>
            <p:nvPr/>
          </p:nvGrpSpPr>
          <p:grpSpPr>
            <a:xfrm>
              <a:off x="6933958" y="5791512"/>
              <a:ext cx="3620049" cy="307777"/>
              <a:chOff x="6933958" y="5311726"/>
              <a:chExt cx="3620049" cy="307777"/>
            </a:xfrm>
          </p:grpSpPr>
          <p:sp>
            <p:nvSpPr>
              <p:cNvPr id="19" name="椭圆 18">
                <a:extLst>
                  <a:ext uri="{FF2B5EF4-FFF2-40B4-BE49-F238E27FC236}">
                    <a16:creationId xmlns:a16="http://schemas.microsoft.com/office/drawing/2014/main" id="{CE5F0F05-9B8E-4414-807B-D8B9AF064592}"/>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文本框 19">
                <a:extLst>
                  <a:ext uri="{FF2B5EF4-FFF2-40B4-BE49-F238E27FC236}">
                    <a16:creationId xmlns:a16="http://schemas.microsoft.com/office/drawing/2014/main" id="{D09337BF-0A2F-40A1-A939-DD7F9804521F}"/>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
        <p:nvSpPr>
          <p:cNvPr id="22" name="文本框 21">
            <a:extLst>
              <a:ext uri="{FF2B5EF4-FFF2-40B4-BE49-F238E27FC236}">
                <a16:creationId xmlns:a16="http://schemas.microsoft.com/office/drawing/2014/main" id="{4B9AB01B-7DF8-4D3B-9BE6-05F9837B13F8}"/>
              </a:ext>
            </a:extLst>
          </p:cNvPr>
          <p:cNvSpPr txBox="1"/>
          <p:nvPr/>
        </p:nvSpPr>
        <p:spPr>
          <a:xfrm>
            <a:off x="6585308" y="1586879"/>
            <a:ext cx="3369833" cy="461665"/>
          </a:xfrm>
          <a:prstGeom prst="rect">
            <a:avLst/>
          </a:prstGeom>
          <a:noFill/>
        </p:spPr>
        <p:txBody>
          <a:bodyPr wrap="none" rtlCol="0">
            <a:spAutoFit/>
          </a:bodyPr>
          <a:lstStyle/>
          <a:p>
            <a:r>
              <a:rPr lang="en-US" sz="2400"/>
              <a:t>1. Invalidates all copies</a:t>
            </a:r>
          </a:p>
        </p:txBody>
      </p:sp>
      <p:sp>
        <p:nvSpPr>
          <p:cNvPr id="23" name="文本框 22">
            <a:extLst>
              <a:ext uri="{FF2B5EF4-FFF2-40B4-BE49-F238E27FC236}">
                <a16:creationId xmlns:a16="http://schemas.microsoft.com/office/drawing/2014/main" id="{CABBA308-3B50-4096-BBF8-F7DF58371315}"/>
              </a:ext>
            </a:extLst>
          </p:cNvPr>
          <p:cNvSpPr txBox="1"/>
          <p:nvPr/>
        </p:nvSpPr>
        <p:spPr>
          <a:xfrm>
            <a:off x="6585308" y="2152665"/>
            <a:ext cx="4326826" cy="830997"/>
          </a:xfrm>
          <a:prstGeom prst="rect">
            <a:avLst/>
          </a:prstGeom>
          <a:noFill/>
        </p:spPr>
        <p:txBody>
          <a:bodyPr wrap="none" rtlCol="0">
            <a:spAutoFit/>
          </a:bodyPr>
          <a:lstStyle/>
          <a:p>
            <a:r>
              <a:rPr lang="en-US" sz="2400"/>
              <a:t>2. Requester changes access </a:t>
            </a:r>
          </a:p>
          <a:p>
            <a:r>
              <a:rPr lang="en-US" sz="2400"/>
              <a:t>	to write</a:t>
            </a:r>
          </a:p>
        </p:txBody>
      </p:sp>
      <p:sp>
        <p:nvSpPr>
          <p:cNvPr id="24" name="文本框 23">
            <a:extLst>
              <a:ext uri="{FF2B5EF4-FFF2-40B4-BE49-F238E27FC236}">
                <a16:creationId xmlns:a16="http://schemas.microsoft.com/office/drawing/2014/main" id="{D11EBCD7-D468-42C5-9701-FD16251E5CB7}"/>
              </a:ext>
            </a:extLst>
          </p:cNvPr>
          <p:cNvSpPr txBox="1"/>
          <p:nvPr/>
        </p:nvSpPr>
        <p:spPr>
          <a:xfrm>
            <a:off x="6585308" y="3082879"/>
            <a:ext cx="4273927" cy="830997"/>
          </a:xfrm>
          <a:prstGeom prst="rect">
            <a:avLst/>
          </a:prstGeom>
          <a:noFill/>
        </p:spPr>
        <p:txBody>
          <a:bodyPr wrap="none" rtlCol="0">
            <a:spAutoFit/>
          </a:bodyPr>
          <a:lstStyle/>
          <a:p>
            <a:r>
              <a:rPr lang="en-US" sz="2400"/>
              <a:t>3. Moves a copy if not already</a:t>
            </a:r>
          </a:p>
          <a:p>
            <a:r>
              <a:rPr lang="en-US" sz="2400"/>
              <a:t>	have one</a:t>
            </a:r>
          </a:p>
        </p:txBody>
      </p:sp>
      <p:sp>
        <p:nvSpPr>
          <p:cNvPr id="25" name="文本框 24">
            <a:extLst>
              <a:ext uri="{FF2B5EF4-FFF2-40B4-BE49-F238E27FC236}">
                <a16:creationId xmlns:a16="http://schemas.microsoft.com/office/drawing/2014/main" id="{297AC2FB-7EC6-4058-9DEF-002071EEA580}"/>
              </a:ext>
            </a:extLst>
          </p:cNvPr>
          <p:cNvSpPr txBox="1"/>
          <p:nvPr/>
        </p:nvSpPr>
        <p:spPr>
          <a:xfrm>
            <a:off x="6585307" y="4013093"/>
            <a:ext cx="3623108" cy="830997"/>
          </a:xfrm>
          <a:prstGeom prst="rect">
            <a:avLst/>
          </a:prstGeom>
          <a:noFill/>
        </p:spPr>
        <p:txBody>
          <a:bodyPr wrap="none" rtlCol="0">
            <a:spAutoFit/>
          </a:bodyPr>
          <a:lstStyle/>
          <a:p>
            <a:r>
              <a:rPr lang="en-US" sz="2400"/>
              <a:t>4. Returns to the faulting </a:t>
            </a:r>
          </a:p>
          <a:p>
            <a:r>
              <a:rPr lang="en-US" sz="2400"/>
              <a:t>	instruction</a:t>
            </a:r>
          </a:p>
        </p:txBody>
      </p:sp>
      <p:sp>
        <p:nvSpPr>
          <p:cNvPr id="26" name="文本框 25">
            <a:extLst>
              <a:ext uri="{FF2B5EF4-FFF2-40B4-BE49-F238E27FC236}">
                <a16:creationId xmlns:a16="http://schemas.microsoft.com/office/drawing/2014/main" id="{D906D2D2-4912-4781-9F98-F6432F539F24}"/>
              </a:ext>
            </a:extLst>
          </p:cNvPr>
          <p:cNvSpPr txBox="1"/>
          <p:nvPr/>
        </p:nvSpPr>
        <p:spPr>
          <a:xfrm>
            <a:off x="4254492" y="5450371"/>
            <a:ext cx="2330815" cy="369332"/>
          </a:xfrm>
          <a:prstGeom prst="rect">
            <a:avLst/>
          </a:prstGeom>
          <a:noFill/>
        </p:spPr>
        <p:txBody>
          <a:bodyPr wrap="square" rtlCol="0">
            <a:spAutoFit/>
          </a:bodyPr>
          <a:lstStyle/>
          <a:p>
            <a:r>
              <a:rPr lang="en-US"/>
              <a:t>Write fault happens</a:t>
            </a:r>
          </a:p>
        </p:txBody>
      </p:sp>
      <p:sp>
        <p:nvSpPr>
          <p:cNvPr id="27" name="椭圆 26">
            <a:extLst>
              <a:ext uri="{FF2B5EF4-FFF2-40B4-BE49-F238E27FC236}">
                <a16:creationId xmlns:a16="http://schemas.microsoft.com/office/drawing/2014/main" id="{716B3DAF-EA7D-42CB-9700-1484355D8A6C}"/>
              </a:ext>
            </a:extLst>
          </p:cNvPr>
          <p:cNvSpPr/>
          <p:nvPr/>
        </p:nvSpPr>
        <p:spPr>
          <a:xfrm>
            <a:off x="3923608" y="1817711"/>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椭圆 27">
            <a:extLst>
              <a:ext uri="{FF2B5EF4-FFF2-40B4-BE49-F238E27FC236}">
                <a16:creationId xmlns:a16="http://schemas.microsoft.com/office/drawing/2014/main" id="{293F788C-1159-4B7E-A26E-4B371BCA220F}"/>
              </a:ext>
            </a:extLst>
          </p:cNvPr>
          <p:cNvSpPr/>
          <p:nvPr/>
        </p:nvSpPr>
        <p:spPr>
          <a:xfrm>
            <a:off x="1070718" y="4976545"/>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椭圆 28">
            <a:extLst>
              <a:ext uri="{FF2B5EF4-FFF2-40B4-BE49-F238E27FC236}">
                <a16:creationId xmlns:a16="http://schemas.microsoft.com/office/drawing/2014/main" id="{CCC899BD-0CA3-4370-9E05-3136D26A46BD}"/>
              </a:ext>
            </a:extLst>
          </p:cNvPr>
          <p:cNvSpPr/>
          <p:nvPr/>
        </p:nvSpPr>
        <p:spPr>
          <a:xfrm>
            <a:off x="2493277" y="339989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椭圆 33">
            <a:extLst>
              <a:ext uri="{FF2B5EF4-FFF2-40B4-BE49-F238E27FC236}">
                <a16:creationId xmlns:a16="http://schemas.microsoft.com/office/drawing/2014/main" id="{8F7106EE-A012-40BB-A263-FE3754E44386}"/>
              </a:ext>
            </a:extLst>
          </p:cNvPr>
          <p:cNvSpPr/>
          <p:nvPr/>
        </p:nvSpPr>
        <p:spPr>
          <a:xfrm>
            <a:off x="3923748" y="4976544"/>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组合 36">
            <a:extLst>
              <a:ext uri="{FF2B5EF4-FFF2-40B4-BE49-F238E27FC236}">
                <a16:creationId xmlns:a16="http://schemas.microsoft.com/office/drawing/2014/main" id="{E4310B0F-B790-4561-8A30-C0F3089207E4}"/>
              </a:ext>
            </a:extLst>
          </p:cNvPr>
          <p:cNvGrpSpPr/>
          <p:nvPr/>
        </p:nvGrpSpPr>
        <p:grpSpPr>
          <a:xfrm>
            <a:off x="3293391" y="3709658"/>
            <a:ext cx="479743" cy="1397527"/>
            <a:chOff x="3293391" y="3709658"/>
            <a:chExt cx="479743" cy="1397527"/>
          </a:xfrm>
        </p:grpSpPr>
        <p:sp>
          <p:nvSpPr>
            <p:cNvPr id="33" name="箭头: 下 32">
              <a:extLst>
                <a:ext uri="{FF2B5EF4-FFF2-40B4-BE49-F238E27FC236}">
                  <a16:creationId xmlns:a16="http://schemas.microsoft.com/office/drawing/2014/main" id="{0DB3E9ED-B236-4FC4-AC6B-3E98BF7702E5}"/>
                </a:ext>
              </a:extLst>
            </p:cNvPr>
            <p:cNvSpPr/>
            <p:nvPr/>
          </p:nvSpPr>
          <p:spPr>
            <a:xfrm rot="8257483">
              <a:off x="3293391" y="3709658"/>
              <a:ext cx="288135" cy="1397527"/>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文本框 35">
              <a:extLst>
                <a:ext uri="{FF2B5EF4-FFF2-40B4-BE49-F238E27FC236}">
                  <a16:creationId xmlns:a16="http://schemas.microsoft.com/office/drawing/2014/main" id="{1EECEC34-3AA8-4C4E-9486-94B2F1279268}"/>
                </a:ext>
              </a:extLst>
            </p:cNvPr>
            <p:cNvSpPr txBox="1"/>
            <p:nvPr/>
          </p:nvSpPr>
          <p:spPr>
            <a:xfrm rot="2937877">
              <a:off x="3193488" y="4134400"/>
              <a:ext cx="851515" cy="307777"/>
            </a:xfrm>
            <a:prstGeom prst="rect">
              <a:avLst/>
            </a:prstGeom>
            <a:noFill/>
          </p:spPr>
          <p:txBody>
            <a:bodyPr wrap="none" rtlCol="0">
              <a:spAutoFit/>
            </a:bodyPr>
            <a:lstStyle/>
            <a:p>
              <a:r>
                <a:rPr lang="en-US" sz="1400"/>
                <a:t>Request</a:t>
              </a:r>
            </a:p>
          </p:txBody>
        </p:sp>
      </p:grpSp>
      <p:grpSp>
        <p:nvGrpSpPr>
          <p:cNvPr id="39" name="组合 38">
            <a:extLst>
              <a:ext uri="{FF2B5EF4-FFF2-40B4-BE49-F238E27FC236}">
                <a16:creationId xmlns:a16="http://schemas.microsoft.com/office/drawing/2014/main" id="{02784543-AFB4-4EF5-AF59-6D8165FB4FBF}"/>
              </a:ext>
            </a:extLst>
          </p:cNvPr>
          <p:cNvGrpSpPr/>
          <p:nvPr/>
        </p:nvGrpSpPr>
        <p:grpSpPr>
          <a:xfrm>
            <a:off x="3360483" y="3786091"/>
            <a:ext cx="379187" cy="1397527"/>
            <a:chOff x="2694874" y="4891089"/>
            <a:chExt cx="379187" cy="1397527"/>
          </a:xfrm>
        </p:grpSpPr>
        <p:sp>
          <p:nvSpPr>
            <p:cNvPr id="35" name="箭头: 下 34">
              <a:extLst>
                <a:ext uri="{FF2B5EF4-FFF2-40B4-BE49-F238E27FC236}">
                  <a16:creationId xmlns:a16="http://schemas.microsoft.com/office/drawing/2014/main" id="{C5A9C3D7-EE4F-492B-A642-C396D2C82738}"/>
                </a:ext>
              </a:extLst>
            </p:cNvPr>
            <p:cNvSpPr/>
            <p:nvPr/>
          </p:nvSpPr>
          <p:spPr>
            <a:xfrm rot="19057483">
              <a:off x="2694874" y="4891089"/>
              <a:ext cx="288135" cy="1397527"/>
            </a:xfrm>
            <a:prstGeom prst="downArrow">
              <a:avLst>
                <a:gd name="adj1" fmla="val 50000"/>
                <a:gd name="adj2" fmla="val 1002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文本框 37">
              <a:extLst>
                <a:ext uri="{FF2B5EF4-FFF2-40B4-BE49-F238E27FC236}">
                  <a16:creationId xmlns:a16="http://schemas.microsoft.com/office/drawing/2014/main" id="{6129A169-6AA2-457F-A267-165F275C355A}"/>
                </a:ext>
              </a:extLst>
            </p:cNvPr>
            <p:cNvSpPr txBox="1"/>
            <p:nvPr/>
          </p:nvSpPr>
          <p:spPr>
            <a:xfrm rot="2937877">
              <a:off x="2618648" y="5223411"/>
              <a:ext cx="603050" cy="307777"/>
            </a:xfrm>
            <a:prstGeom prst="rect">
              <a:avLst/>
            </a:prstGeom>
            <a:noFill/>
          </p:spPr>
          <p:txBody>
            <a:bodyPr wrap="none" rtlCol="0">
              <a:spAutoFit/>
            </a:bodyPr>
            <a:lstStyle/>
            <a:p>
              <a:r>
                <a:rPr lang="en-US" sz="1400"/>
                <a:t>Page</a:t>
              </a:r>
            </a:p>
          </p:txBody>
        </p:sp>
      </p:grpSp>
    </p:spTree>
    <p:extLst>
      <p:ext uri="{BB962C8B-B14F-4D97-AF65-F5344CB8AC3E}">
        <p14:creationId xmlns:p14="http://schemas.microsoft.com/office/powerpoint/2010/main" val="234901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3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animBg="1"/>
      <p:bldP spid="28" grpId="0" animBg="1"/>
      <p:bldP spid="29" grpId="0" animBg="1"/>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6535D983-8FC8-44E2-992F-4FC708D6D22F}"/>
              </a:ext>
            </a:extLst>
          </p:cNvPr>
          <p:cNvSpPr>
            <a:spLocks noGrp="1"/>
          </p:cNvSpPr>
          <p:nvPr>
            <p:ph type="title"/>
          </p:nvPr>
        </p:nvSpPr>
        <p:spPr/>
        <p:txBody>
          <a:bodyPr>
            <a:normAutofit/>
          </a:bodyPr>
          <a:lstStyle/>
          <a:p>
            <a:r>
              <a:rPr lang="en-US"/>
              <a:t>Write-broadcasting: write fault</a:t>
            </a:r>
          </a:p>
        </p:txBody>
      </p:sp>
      <p:grpSp>
        <p:nvGrpSpPr>
          <p:cNvPr id="11" name="组合 10">
            <a:extLst>
              <a:ext uri="{FF2B5EF4-FFF2-40B4-BE49-F238E27FC236}">
                <a16:creationId xmlns:a16="http://schemas.microsoft.com/office/drawing/2014/main" id="{4502F283-1CBE-4786-A9BA-3C647073F29F}"/>
              </a:ext>
            </a:extLst>
          </p:cNvPr>
          <p:cNvGrpSpPr/>
          <p:nvPr/>
        </p:nvGrpSpPr>
        <p:grpSpPr>
          <a:xfrm>
            <a:off x="462263" y="1817711"/>
            <a:ext cx="4533689" cy="3632659"/>
            <a:chOff x="462263" y="1817711"/>
            <a:chExt cx="4533689" cy="3632659"/>
          </a:xfrm>
        </p:grpSpPr>
        <p:sp>
          <p:nvSpPr>
            <p:cNvPr id="4" name="椭圆 3">
              <a:extLst>
                <a:ext uri="{FF2B5EF4-FFF2-40B4-BE49-F238E27FC236}">
                  <a16:creationId xmlns:a16="http://schemas.microsoft.com/office/drawing/2014/main" id="{14C7F4A1-AAB4-48D7-B1F1-A5ADD7C86FE4}"/>
                </a:ext>
              </a:extLst>
            </p:cNvPr>
            <p:cNvSpPr/>
            <p:nvPr/>
          </p:nvSpPr>
          <p:spPr>
            <a:xfrm>
              <a:off x="1070718" y="1817712"/>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椭圆 4">
              <a:extLst>
                <a:ext uri="{FF2B5EF4-FFF2-40B4-BE49-F238E27FC236}">
                  <a16:creationId xmlns:a16="http://schemas.microsoft.com/office/drawing/2014/main" id="{2A774426-30E3-4EC4-A6F2-A20DDCDAFB90}"/>
                </a:ext>
              </a:extLst>
            </p:cNvPr>
            <p:cNvSpPr/>
            <p:nvPr/>
          </p:nvSpPr>
          <p:spPr>
            <a:xfrm>
              <a:off x="4522127" y="3399898"/>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椭圆 5">
              <a:extLst>
                <a:ext uri="{FF2B5EF4-FFF2-40B4-BE49-F238E27FC236}">
                  <a16:creationId xmlns:a16="http://schemas.microsoft.com/office/drawing/2014/main" id="{7AE867D0-2C91-4FDF-BC75-8861225C9133}"/>
                </a:ext>
              </a:extLst>
            </p:cNvPr>
            <p:cNvSpPr/>
            <p:nvPr/>
          </p:nvSpPr>
          <p:spPr>
            <a:xfrm>
              <a:off x="462263" y="3399899"/>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a:extLst>
                <a:ext uri="{FF2B5EF4-FFF2-40B4-BE49-F238E27FC236}">
                  <a16:creationId xmlns:a16="http://schemas.microsoft.com/office/drawing/2014/main" id="{C9EDB943-922B-4D0B-A01D-B02A4B6534CA}"/>
                </a:ext>
              </a:extLst>
            </p:cNvPr>
            <p:cNvSpPr/>
            <p:nvPr/>
          </p:nvSpPr>
          <p:spPr>
            <a:xfrm>
              <a:off x="3923608" y="1817711"/>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a:extLst>
                <a:ext uri="{FF2B5EF4-FFF2-40B4-BE49-F238E27FC236}">
                  <a16:creationId xmlns:a16="http://schemas.microsoft.com/office/drawing/2014/main" id="{D7D9AA65-11D0-476A-A1A3-E11B5A751597}"/>
                </a:ext>
              </a:extLst>
            </p:cNvPr>
            <p:cNvSpPr/>
            <p:nvPr/>
          </p:nvSpPr>
          <p:spPr>
            <a:xfrm>
              <a:off x="1070718" y="4976545"/>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a:extLst>
                <a:ext uri="{FF2B5EF4-FFF2-40B4-BE49-F238E27FC236}">
                  <a16:creationId xmlns:a16="http://schemas.microsoft.com/office/drawing/2014/main" id="{BC72F4DC-4DF0-44F1-A097-4F29623675A5}"/>
                </a:ext>
              </a:extLst>
            </p:cNvPr>
            <p:cNvSpPr/>
            <p:nvPr/>
          </p:nvSpPr>
          <p:spPr>
            <a:xfrm>
              <a:off x="2493277" y="3399898"/>
              <a:ext cx="473825" cy="4738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椭圆 9">
              <a:extLst>
                <a:ext uri="{FF2B5EF4-FFF2-40B4-BE49-F238E27FC236}">
                  <a16:creationId xmlns:a16="http://schemas.microsoft.com/office/drawing/2014/main" id="{E92C74AD-D586-4712-81E7-6AF7558C51E1}"/>
                </a:ext>
              </a:extLst>
            </p:cNvPr>
            <p:cNvSpPr/>
            <p:nvPr/>
          </p:nvSpPr>
          <p:spPr>
            <a:xfrm>
              <a:off x="3923748" y="4976544"/>
              <a:ext cx="473825" cy="47382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文本框 11">
            <a:extLst>
              <a:ext uri="{FF2B5EF4-FFF2-40B4-BE49-F238E27FC236}">
                <a16:creationId xmlns:a16="http://schemas.microsoft.com/office/drawing/2014/main" id="{0C74B833-1149-4985-B033-8F04E55B804F}"/>
              </a:ext>
            </a:extLst>
          </p:cNvPr>
          <p:cNvSpPr txBox="1"/>
          <p:nvPr/>
        </p:nvSpPr>
        <p:spPr>
          <a:xfrm>
            <a:off x="379135" y="5450369"/>
            <a:ext cx="2330815" cy="369332"/>
          </a:xfrm>
          <a:prstGeom prst="rect">
            <a:avLst/>
          </a:prstGeom>
          <a:noFill/>
        </p:spPr>
        <p:txBody>
          <a:bodyPr wrap="square" rtlCol="0">
            <a:spAutoFit/>
          </a:bodyPr>
          <a:lstStyle/>
          <a:p>
            <a:r>
              <a:rPr lang="en-US"/>
              <a:t>Write fault happens</a:t>
            </a:r>
          </a:p>
        </p:txBody>
      </p:sp>
      <p:grpSp>
        <p:nvGrpSpPr>
          <p:cNvPr id="14" name="组合 13">
            <a:extLst>
              <a:ext uri="{FF2B5EF4-FFF2-40B4-BE49-F238E27FC236}">
                <a16:creationId xmlns:a16="http://schemas.microsoft.com/office/drawing/2014/main" id="{05347FB0-413C-4526-9F3E-B5B54E6BB221}"/>
              </a:ext>
            </a:extLst>
          </p:cNvPr>
          <p:cNvGrpSpPr/>
          <p:nvPr/>
        </p:nvGrpSpPr>
        <p:grpSpPr>
          <a:xfrm>
            <a:off x="7648849" y="5951806"/>
            <a:ext cx="3620049" cy="787563"/>
            <a:chOff x="6933958" y="5311726"/>
            <a:chExt cx="3620049" cy="787563"/>
          </a:xfrm>
        </p:grpSpPr>
        <p:grpSp>
          <p:nvGrpSpPr>
            <p:cNvPr id="15" name="组合 14">
              <a:extLst>
                <a:ext uri="{FF2B5EF4-FFF2-40B4-BE49-F238E27FC236}">
                  <a16:creationId xmlns:a16="http://schemas.microsoft.com/office/drawing/2014/main" id="{1465623F-14B3-4B6B-ABBC-D4ED9A7AEF09}"/>
                </a:ext>
              </a:extLst>
            </p:cNvPr>
            <p:cNvGrpSpPr/>
            <p:nvPr/>
          </p:nvGrpSpPr>
          <p:grpSpPr>
            <a:xfrm>
              <a:off x="6933958" y="5311726"/>
              <a:ext cx="3142354" cy="307777"/>
              <a:chOff x="6933958" y="5311726"/>
              <a:chExt cx="3142354" cy="307777"/>
            </a:xfrm>
          </p:grpSpPr>
          <p:sp>
            <p:nvSpPr>
              <p:cNvPr id="22" name="椭圆 21">
                <a:extLst>
                  <a:ext uri="{FF2B5EF4-FFF2-40B4-BE49-F238E27FC236}">
                    <a16:creationId xmlns:a16="http://schemas.microsoft.com/office/drawing/2014/main" id="{11E393CE-D388-4973-A32C-7146FCEE5EF5}"/>
                  </a:ext>
                </a:extLst>
              </p:cNvPr>
              <p:cNvSpPr/>
              <p:nvPr/>
            </p:nvSpPr>
            <p:spPr>
              <a:xfrm>
                <a:off x="6933958" y="5397730"/>
                <a:ext cx="135771" cy="1357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文本框 22">
                <a:extLst>
                  <a:ext uri="{FF2B5EF4-FFF2-40B4-BE49-F238E27FC236}">
                    <a16:creationId xmlns:a16="http://schemas.microsoft.com/office/drawing/2014/main" id="{A5721BFD-721C-49B2-BCD7-817D64A63D15}"/>
                  </a:ext>
                </a:extLst>
              </p:cNvPr>
              <p:cNvSpPr txBox="1"/>
              <p:nvPr/>
            </p:nvSpPr>
            <p:spPr>
              <a:xfrm>
                <a:off x="7035095" y="5311726"/>
                <a:ext cx="3041217" cy="307777"/>
              </a:xfrm>
              <a:prstGeom prst="rect">
                <a:avLst/>
              </a:prstGeom>
              <a:noFill/>
            </p:spPr>
            <p:txBody>
              <a:bodyPr wrap="none" rtlCol="0">
                <a:spAutoFit/>
              </a:bodyPr>
              <a:lstStyle/>
              <a:p>
                <a:r>
                  <a:rPr lang="en-US" sz="1400"/>
                  <a:t>Processor with write access to page</a:t>
                </a:r>
              </a:p>
            </p:txBody>
          </p:sp>
        </p:grpSp>
        <p:grpSp>
          <p:nvGrpSpPr>
            <p:cNvPr id="16" name="组合 15">
              <a:extLst>
                <a:ext uri="{FF2B5EF4-FFF2-40B4-BE49-F238E27FC236}">
                  <a16:creationId xmlns:a16="http://schemas.microsoft.com/office/drawing/2014/main" id="{C6CD6F35-3EDC-457B-A824-F59429840872}"/>
                </a:ext>
              </a:extLst>
            </p:cNvPr>
            <p:cNvGrpSpPr/>
            <p:nvPr/>
          </p:nvGrpSpPr>
          <p:grpSpPr>
            <a:xfrm>
              <a:off x="6933958" y="5551618"/>
              <a:ext cx="3509442" cy="307777"/>
              <a:chOff x="6933958" y="5311726"/>
              <a:chExt cx="3509442" cy="307777"/>
            </a:xfrm>
          </p:grpSpPr>
          <p:sp>
            <p:nvSpPr>
              <p:cNvPr id="20" name="椭圆 19">
                <a:extLst>
                  <a:ext uri="{FF2B5EF4-FFF2-40B4-BE49-F238E27FC236}">
                    <a16:creationId xmlns:a16="http://schemas.microsoft.com/office/drawing/2014/main" id="{5287855C-13CC-4386-AB20-5FBD2AE0A887}"/>
                  </a:ext>
                </a:extLst>
              </p:cNvPr>
              <p:cNvSpPr/>
              <p:nvPr/>
            </p:nvSpPr>
            <p:spPr>
              <a:xfrm>
                <a:off x="6933958" y="5397730"/>
                <a:ext cx="135771" cy="135771"/>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文本框 20">
                <a:extLst>
                  <a:ext uri="{FF2B5EF4-FFF2-40B4-BE49-F238E27FC236}">
                    <a16:creationId xmlns:a16="http://schemas.microsoft.com/office/drawing/2014/main" id="{99798B0B-5ABB-4A51-B10E-E22FC02F15B5}"/>
                  </a:ext>
                </a:extLst>
              </p:cNvPr>
              <p:cNvSpPr txBox="1"/>
              <p:nvPr/>
            </p:nvSpPr>
            <p:spPr>
              <a:xfrm>
                <a:off x="7035095" y="5311726"/>
                <a:ext cx="3408305" cy="307777"/>
              </a:xfrm>
              <a:prstGeom prst="rect">
                <a:avLst/>
              </a:prstGeom>
              <a:noFill/>
            </p:spPr>
            <p:txBody>
              <a:bodyPr wrap="none" rtlCol="0">
                <a:spAutoFit/>
              </a:bodyPr>
              <a:lstStyle/>
              <a:p>
                <a:r>
                  <a:rPr lang="en-US" sz="1400"/>
                  <a:t>Processor with read-only access to page</a:t>
                </a:r>
              </a:p>
            </p:txBody>
          </p:sp>
        </p:grpSp>
        <p:grpSp>
          <p:nvGrpSpPr>
            <p:cNvPr id="17" name="组合 16">
              <a:extLst>
                <a:ext uri="{FF2B5EF4-FFF2-40B4-BE49-F238E27FC236}">
                  <a16:creationId xmlns:a16="http://schemas.microsoft.com/office/drawing/2014/main" id="{A1A7DBB0-B38E-4EB8-B534-28E5BFAD18E2}"/>
                </a:ext>
              </a:extLst>
            </p:cNvPr>
            <p:cNvGrpSpPr/>
            <p:nvPr/>
          </p:nvGrpSpPr>
          <p:grpSpPr>
            <a:xfrm>
              <a:off x="6933958" y="5791512"/>
              <a:ext cx="3620049" cy="307777"/>
              <a:chOff x="6933958" y="5311726"/>
              <a:chExt cx="3620049" cy="307777"/>
            </a:xfrm>
          </p:grpSpPr>
          <p:sp>
            <p:nvSpPr>
              <p:cNvPr id="18" name="椭圆 17">
                <a:extLst>
                  <a:ext uri="{FF2B5EF4-FFF2-40B4-BE49-F238E27FC236}">
                    <a16:creationId xmlns:a16="http://schemas.microsoft.com/office/drawing/2014/main" id="{9571618C-F405-47C9-A1C2-254BCD1FFA08}"/>
                  </a:ext>
                </a:extLst>
              </p:cNvPr>
              <p:cNvSpPr/>
              <p:nvPr/>
            </p:nvSpPr>
            <p:spPr>
              <a:xfrm>
                <a:off x="6933958" y="5397730"/>
                <a:ext cx="135771" cy="13577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文本框 18">
                <a:extLst>
                  <a:ext uri="{FF2B5EF4-FFF2-40B4-BE49-F238E27FC236}">
                    <a16:creationId xmlns:a16="http://schemas.microsoft.com/office/drawing/2014/main" id="{1F9332DF-6B1C-4533-A586-65F2CD4ECB01}"/>
                  </a:ext>
                </a:extLst>
              </p:cNvPr>
              <p:cNvSpPr txBox="1"/>
              <p:nvPr/>
            </p:nvSpPr>
            <p:spPr>
              <a:xfrm>
                <a:off x="7035095" y="5311726"/>
                <a:ext cx="3518912" cy="307777"/>
              </a:xfrm>
              <a:prstGeom prst="rect">
                <a:avLst/>
              </a:prstGeom>
              <a:noFill/>
            </p:spPr>
            <p:txBody>
              <a:bodyPr wrap="none" rtlCol="0">
                <a:spAutoFit/>
              </a:bodyPr>
              <a:lstStyle/>
              <a:p>
                <a:r>
                  <a:rPr lang="en-US" sz="1400"/>
                  <a:t>Processor with no valid local copy to page</a:t>
                </a:r>
              </a:p>
            </p:txBody>
          </p:sp>
        </p:grpSp>
      </p:grpSp>
      <p:sp>
        <p:nvSpPr>
          <p:cNvPr id="24" name="文本框 23">
            <a:extLst>
              <a:ext uri="{FF2B5EF4-FFF2-40B4-BE49-F238E27FC236}">
                <a16:creationId xmlns:a16="http://schemas.microsoft.com/office/drawing/2014/main" id="{932A3DFF-71D8-44D8-9FCA-E65689356B97}"/>
              </a:ext>
            </a:extLst>
          </p:cNvPr>
          <p:cNvSpPr txBox="1"/>
          <p:nvPr/>
        </p:nvSpPr>
        <p:spPr>
          <a:xfrm>
            <a:off x="6585308" y="1586879"/>
            <a:ext cx="3104568" cy="461665"/>
          </a:xfrm>
          <a:prstGeom prst="rect">
            <a:avLst/>
          </a:prstGeom>
          <a:noFill/>
        </p:spPr>
        <p:txBody>
          <a:bodyPr wrap="none" rtlCol="0">
            <a:spAutoFit/>
          </a:bodyPr>
          <a:lstStyle/>
          <a:p>
            <a:r>
              <a:rPr lang="en-US" sz="2400"/>
              <a:t>1. Writes to all copies</a:t>
            </a:r>
          </a:p>
        </p:txBody>
      </p:sp>
      <p:cxnSp>
        <p:nvCxnSpPr>
          <p:cNvPr id="26" name="连接符: 曲线 25">
            <a:extLst>
              <a:ext uri="{FF2B5EF4-FFF2-40B4-BE49-F238E27FC236}">
                <a16:creationId xmlns:a16="http://schemas.microsoft.com/office/drawing/2014/main" id="{F0C56383-B496-461D-BA8F-5A33A1093589}"/>
              </a:ext>
            </a:extLst>
          </p:cNvPr>
          <p:cNvCxnSpPr>
            <a:stCxn id="8" idx="7"/>
            <a:endCxn id="9" idx="2"/>
          </p:cNvCxnSpPr>
          <p:nvPr/>
        </p:nvCxnSpPr>
        <p:spPr>
          <a:xfrm rot="5400000" flipH="1" flipV="1">
            <a:off x="1279653" y="3832311"/>
            <a:ext cx="1409124" cy="1018124"/>
          </a:xfrm>
          <a:prstGeom prst="curvedConnector2">
            <a:avLst/>
          </a:prstGeom>
          <a:ln w="15875">
            <a:tailEnd type="triangle" w="lg" len="lg"/>
          </a:ln>
        </p:spPr>
        <p:style>
          <a:lnRef idx="1">
            <a:schemeClr val="dk1"/>
          </a:lnRef>
          <a:fillRef idx="0">
            <a:schemeClr val="dk1"/>
          </a:fillRef>
          <a:effectRef idx="0">
            <a:schemeClr val="dk1"/>
          </a:effectRef>
          <a:fontRef idx="minor">
            <a:schemeClr val="tx1"/>
          </a:fontRef>
        </p:style>
      </p:cxnSp>
      <p:cxnSp>
        <p:nvCxnSpPr>
          <p:cNvPr id="28" name="连接符: 曲线 27">
            <a:extLst>
              <a:ext uri="{FF2B5EF4-FFF2-40B4-BE49-F238E27FC236}">
                <a16:creationId xmlns:a16="http://schemas.microsoft.com/office/drawing/2014/main" id="{9970FB1F-C3B9-4CB2-A63D-163FD5110FA2}"/>
              </a:ext>
            </a:extLst>
          </p:cNvPr>
          <p:cNvCxnSpPr>
            <a:stCxn id="8" idx="6"/>
            <a:endCxn id="7" idx="4"/>
          </p:cNvCxnSpPr>
          <p:nvPr/>
        </p:nvCxnSpPr>
        <p:spPr>
          <a:xfrm flipV="1">
            <a:off x="1544543" y="2291536"/>
            <a:ext cx="2615978" cy="2921922"/>
          </a:xfrm>
          <a:prstGeom prst="curvedConnector2">
            <a:avLst/>
          </a:prstGeom>
          <a:ln w="15875">
            <a:tailEnd type="triangle" w="lg" len="lg"/>
          </a:ln>
        </p:spPr>
        <p:style>
          <a:lnRef idx="1">
            <a:schemeClr val="dk1"/>
          </a:lnRef>
          <a:fillRef idx="0">
            <a:schemeClr val="dk1"/>
          </a:fillRef>
          <a:effectRef idx="0">
            <a:schemeClr val="dk1"/>
          </a:effectRef>
          <a:fontRef idx="minor">
            <a:schemeClr val="tx1"/>
          </a:fontRef>
        </p:style>
      </p:cxnSp>
      <p:sp>
        <p:nvSpPr>
          <p:cNvPr id="30" name="文本框 29">
            <a:extLst>
              <a:ext uri="{FF2B5EF4-FFF2-40B4-BE49-F238E27FC236}">
                <a16:creationId xmlns:a16="http://schemas.microsoft.com/office/drawing/2014/main" id="{AD230677-6566-4B97-A2F4-FD9DB04DBE18}"/>
              </a:ext>
            </a:extLst>
          </p:cNvPr>
          <p:cNvSpPr txBox="1"/>
          <p:nvPr/>
        </p:nvSpPr>
        <p:spPr>
          <a:xfrm>
            <a:off x="6585308" y="2152665"/>
            <a:ext cx="3623108" cy="830997"/>
          </a:xfrm>
          <a:prstGeom prst="rect">
            <a:avLst/>
          </a:prstGeom>
          <a:noFill/>
        </p:spPr>
        <p:txBody>
          <a:bodyPr wrap="none" rtlCol="0">
            <a:spAutoFit/>
          </a:bodyPr>
          <a:lstStyle/>
          <a:p>
            <a:r>
              <a:rPr lang="en-US" sz="2400"/>
              <a:t>2. Returns to the faulting </a:t>
            </a:r>
          </a:p>
          <a:p>
            <a:r>
              <a:rPr lang="en-US" sz="2400"/>
              <a:t>	instruction</a:t>
            </a:r>
          </a:p>
        </p:txBody>
      </p:sp>
    </p:spTree>
    <p:extLst>
      <p:ext uri="{BB962C8B-B14F-4D97-AF65-F5344CB8AC3E}">
        <p14:creationId xmlns:p14="http://schemas.microsoft.com/office/powerpoint/2010/main" val="426203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28"/>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4"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7F712745-3325-4C3D-AB4C-9857238C8ACE}"/>
              </a:ext>
            </a:extLst>
          </p:cNvPr>
          <p:cNvSpPr>
            <a:spLocks noGrp="1"/>
          </p:cNvSpPr>
          <p:nvPr>
            <p:ph idx="1"/>
          </p:nvPr>
        </p:nvSpPr>
        <p:spPr/>
        <p:txBody>
          <a:bodyPr/>
          <a:lstStyle/>
          <a:p>
            <a:r>
              <a:rPr lang="en-US" sz="2000"/>
              <a:t>Invalidation page synchronization</a:t>
            </a:r>
          </a:p>
          <a:p>
            <a:pPr lvl="1"/>
            <a:r>
              <a:rPr lang="en-US" sz="1800"/>
              <a:t>Invalidates all other copies when write fault</a:t>
            </a:r>
          </a:p>
          <a:p>
            <a:pPr lvl="1"/>
            <a:r>
              <a:rPr lang="en-US" sz="1800"/>
              <a:t>Only one owner process</a:t>
            </a:r>
          </a:p>
          <a:p>
            <a:r>
              <a:rPr lang="en-US" sz="2000"/>
              <a:t>Write-broadcast page </a:t>
            </a:r>
            <a:r>
              <a:rPr lang="en-US"/>
              <a:t>s</a:t>
            </a:r>
            <a:r>
              <a:rPr lang="en-US" sz="2000"/>
              <a:t>ynchronization</a:t>
            </a:r>
          </a:p>
          <a:p>
            <a:pPr lvl="1"/>
            <a:r>
              <a:rPr lang="en-US" sz="1800"/>
              <a:t>Write to all copies</a:t>
            </a:r>
          </a:p>
          <a:p>
            <a:pPr lvl="1"/>
            <a:r>
              <a:rPr lang="en-US" sz="1800"/>
              <a:t>Requires specific hardware</a:t>
            </a:r>
          </a:p>
          <a:p>
            <a:pPr lvl="1"/>
            <a:r>
              <a:rPr lang="en-US" sz="1800"/>
              <a:t>Does not seem practical</a:t>
            </a:r>
          </a:p>
          <a:p>
            <a:pPr lvl="1"/>
            <a:endParaRPr lang="en-US"/>
          </a:p>
          <a:p>
            <a:endParaRPr lang="en-US"/>
          </a:p>
        </p:txBody>
      </p:sp>
      <p:sp>
        <p:nvSpPr>
          <p:cNvPr id="3" name="标题 2">
            <a:extLst>
              <a:ext uri="{FF2B5EF4-FFF2-40B4-BE49-F238E27FC236}">
                <a16:creationId xmlns:a16="http://schemas.microsoft.com/office/drawing/2014/main" id="{02FD2B2B-BFD7-40FE-B2B5-CEC73EFB095B}"/>
              </a:ext>
            </a:extLst>
          </p:cNvPr>
          <p:cNvSpPr>
            <a:spLocks noGrp="1"/>
          </p:cNvSpPr>
          <p:nvPr>
            <p:ph type="title"/>
          </p:nvPr>
        </p:nvSpPr>
        <p:spPr/>
        <p:txBody>
          <a:bodyPr/>
          <a:lstStyle/>
          <a:p>
            <a:r>
              <a:rPr lang="en-US"/>
              <a:t>Intro: Shared Virtual Memory</a:t>
            </a:r>
          </a:p>
        </p:txBody>
      </p:sp>
    </p:spTree>
    <p:extLst>
      <p:ext uri="{BB962C8B-B14F-4D97-AF65-F5344CB8AC3E}">
        <p14:creationId xmlns:p14="http://schemas.microsoft.com/office/powerpoint/2010/main" val="4177448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7F712745-3325-4C3D-AB4C-9857238C8ACE}"/>
              </a:ext>
            </a:extLst>
          </p:cNvPr>
          <p:cNvSpPr>
            <a:spLocks noGrp="1"/>
          </p:cNvSpPr>
          <p:nvPr>
            <p:ph idx="1"/>
          </p:nvPr>
        </p:nvSpPr>
        <p:spPr/>
        <p:txBody>
          <a:bodyPr/>
          <a:lstStyle/>
          <a:p>
            <a:r>
              <a:rPr lang="en-US" sz="2000" dirty="0"/>
              <a:t>Fixed page ownership</a:t>
            </a:r>
          </a:p>
          <a:p>
            <a:pPr lvl="1"/>
            <a:r>
              <a:rPr lang="en-US" sz="1800" dirty="0"/>
              <a:t>A page is always owned by the same processor</a:t>
            </a:r>
          </a:p>
          <a:p>
            <a:pPr lvl="1"/>
            <a:r>
              <a:rPr lang="en-US" dirty="0"/>
              <a:t>Other processors never have full write access</a:t>
            </a:r>
            <a:endParaRPr lang="en-US" sz="1800" dirty="0"/>
          </a:p>
          <a:p>
            <a:r>
              <a:rPr lang="en-US" sz="2000" dirty="0"/>
              <a:t>Dynamic page ownership</a:t>
            </a:r>
          </a:p>
          <a:p>
            <a:pPr lvl="1"/>
            <a:r>
              <a:rPr lang="en-US" sz="1800" dirty="0"/>
              <a:t>Page ownership can be shifted among processors</a:t>
            </a:r>
          </a:p>
          <a:p>
            <a:pPr lvl="1"/>
            <a:r>
              <a:rPr lang="en-US" dirty="0"/>
              <a:t>Two strategies</a:t>
            </a:r>
          </a:p>
          <a:p>
            <a:pPr lvl="2"/>
            <a:r>
              <a:rPr lang="en-US" dirty="0"/>
              <a:t>Centralized</a:t>
            </a:r>
          </a:p>
          <a:p>
            <a:pPr lvl="2"/>
            <a:r>
              <a:rPr lang="en-US" dirty="0"/>
              <a:t>Distributed</a:t>
            </a:r>
          </a:p>
          <a:p>
            <a:pPr lvl="1"/>
            <a:endParaRPr lang="en-US" dirty="0"/>
          </a:p>
          <a:p>
            <a:endParaRPr lang="en-US" dirty="0"/>
          </a:p>
        </p:txBody>
      </p:sp>
      <p:sp>
        <p:nvSpPr>
          <p:cNvPr id="3" name="标题 2">
            <a:extLst>
              <a:ext uri="{FF2B5EF4-FFF2-40B4-BE49-F238E27FC236}">
                <a16:creationId xmlns:a16="http://schemas.microsoft.com/office/drawing/2014/main" id="{02FD2B2B-BFD7-40FE-B2B5-CEC73EFB095B}"/>
              </a:ext>
            </a:extLst>
          </p:cNvPr>
          <p:cNvSpPr>
            <a:spLocks noGrp="1"/>
          </p:cNvSpPr>
          <p:nvPr>
            <p:ph type="title"/>
          </p:nvPr>
        </p:nvSpPr>
        <p:spPr/>
        <p:txBody>
          <a:bodyPr/>
          <a:lstStyle/>
          <a:p>
            <a:r>
              <a:rPr lang="en-US"/>
              <a:t>Introduction</a:t>
            </a:r>
          </a:p>
        </p:txBody>
      </p:sp>
    </p:spTree>
    <p:extLst>
      <p:ext uri="{BB962C8B-B14F-4D97-AF65-F5344CB8AC3E}">
        <p14:creationId xmlns:p14="http://schemas.microsoft.com/office/powerpoint/2010/main" val="1388901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444074C6-EA99-4D61-8EAA-EDD93462B431}"/>
              </a:ext>
            </a:extLst>
          </p:cNvPr>
          <p:cNvSpPr>
            <a:spLocks noGrp="1"/>
          </p:cNvSpPr>
          <p:nvPr>
            <p:ph type="title"/>
          </p:nvPr>
        </p:nvSpPr>
        <p:spPr/>
        <p:txBody>
          <a:bodyPr/>
          <a:lstStyle/>
          <a:p>
            <a:r>
              <a:rPr lang="en-US"/>
              <a:t>Introduction</a:t>
            </a:r>
          </a:p>
        </p:txBody>
      </p:sp>
      <p:pic>
        <p:nvPicPr>
          <p:cNvPr id="4" name="图片 3">
            <a:extLst>
              <a:ext uri="{FF2B5EF4-FFF2-40B4-BE49-F238E27FC236}">
                <a16:creationId xmlns:a16="http://schemas.microsoft.com/office/drawing/2014/main" id="{960A233A-3F9A-412A-9CBF-434640CA1701}"/>
              </a:ext>
            </a:extLst>
          </p:cNvPr>
          <p:cNvPicPr>
            <a:picLocks noChangeAspect="1"/>
          </p:cNvPicPr>
          <p:nvPr/>
        </p:nvPicPr>
        <p:blipFill>
          <a:blip r:embed="rId3"/>
          <a:stretch>
            <a:fillRect/>
          </a:stretch>
        </p:blipFill>
        <p:spPr>
          <a:xfrm>
            <a:off x="1261570" y="2003992"/>
            <a:ext cx="9535856" cy="3448531"/>
          </a:xfrm>
          <a:prstGeom prst="rect">
            <a:avLst/>
          </a:prstGeom>
        </p:spPr>
      </p:pic>
    </p:spTree>
    <p:extLst>
      <p:ext uri="{BB962C8B-B14F-4D97-AF65-F5344CB8AC3E}">
        <p14:creationId xmlns:p14="http://schemas.microsoft.com/office/powerpoint/2010/main" val="11876119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5542</Words>
  <Application>Microsoft Office PowerPoint</Application>
  <PresentationFormat>宽屏</PresentationFormat>
  <Paragraphs>575</Paragraphs>
  <Slides>37</Slides>
  <Notes>34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37</vt:i4>
      </vt:variant>
    </vt:vector>
  </HeadingPairs>
  <TitlesOfParts>
    <vt:vector size="45" baseType="lpstr">
      <vt:lpstr>Arial</vt:lpstr>
      <vt:lpstr>Calibri</vt:lpstr>
      <vt:lpstr>Cambria Math</vt:lpstr>
      <vt:lpstr>Times New Roman</vt:lpstr>
      <vt:lpstr>Tw Cen MT</vt:lpstr>
      <vt:lpstr>Tw Cen MT Condensed</vt:lpstr>
      <vt:lpstr>Wingdings 3</vt:lpstr>
      <vt:lpstr>Integral</vt:lpstr>
      <vt:lpstr>Memory Coherence in Shared Virtual Memory Systems</vt:lpstr>
      <vt:lpstr>Outline</vt:lpstr>
      <vt:lpstr>Intro: Shared Virtual Memory</vt:lpstr>
      <vt:lpstr>Intro: Shared Virtual Memory</vt:lpstr>
      <vt:lpstr>Invalidation: write fault</vt:lpstr>
      <vt:lpstr>Write-broadcasting: write fault</vt:lpstr>
      <vt:lpstr>Intro: Shared Virtual Memory</vt:lpstr>
      <vt:lpstr>Introduction</vt:lpstr>
      <vt:lpstr>Introduction</vt:lpstr>
      <vt:lpstr>Introduction</vt:lpstr>
      <vt:lpstr>Centralized Manager Algorithms</vt:lpstr>
      <vt:lpstr>Monitor-like Centralized Manager Algorithm: Basic Data Structure</vt:lpstr>
      <vt:lpstr>Monitor-like Centralized Manager Algorithm: Basic Data Structure</vt:lpstr>
      <vt:lpstr>Monitor-like Centralized Algorithm: Read Fault</vt:lpstr>
      <vt:lpstr>Monitor-like Centralized Algorithm: Write Fault</vt:lpstr>
      <vt:lpstr>Monitor-like Centralized Algorithm: conclusion</vt:lpstr>
      <vt:lpstr>Improved Centralized Monitor-like System: changes in DATA STRUCT</vt:lpstr>
      <vt:lpstr>Monitor-like Centralized Algorithm: Read Fault</vt:lpstr>
      <vt:lpstr>Monitor-like Centralized Algorithm: Write Fault</vt:lpstr>
      <vt:lpstr>Distributed Manager Algorithms</vt:lpstr>
      <vt:lpstr>A Fixed Distributed Manager Algorithm</vt:lpstr>
      <vt:lpstr>A Fixed Distributed Manager Algorithm</vt:lpstr>
      <vt:lpstr>A Broadcast Distributed Manager Algorithm</vt:lpstr>
      <vt:lpstr>A Broadcast Distributed Manager Algorithm: read fault</vt:lpstr>
      <vt:lpstr>A Broadcast Distributed Manager Algorithm: write fault</vt:lpstr>
      <vt:lpstr>A Broadcast Distributed Manager Algorithm</vt:lpstr>
      <vt:lpstr>A Dynamic Distributed Manager Algorithm</vt:lpstr>
      <vt:lpstr>A Dynamic Distributed Manager Algorithm: read fault</vt:lpstr>
      <vt:lpstr>A Dynamic Distributed Manager Algorithm:  write fault</vt:lpstr>
      <vt:lpstr>A Dynamic Distributed Manager Algorithm</vt:lpstr>
      <vt:lpstr>An Improvement by Using Fewer Broadcasts</vt:lpstr>
      <vt:lpstr>Distribution of Copy Sets</vt:lpstr>
      <vt:lpstr>Distribution of Copy Sets:  read fault</vt:lpstr>
      <vt:lpstr>Experiment</vt:lpstr>
      <vt:lpstr>Experiment Result</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Coherence in Shared Virtual Memory Systems</dc:title>
  <dc:creator>李 明航</dc:creator>
  <cp:lastModifiedBy>鹤翔 耿</cp:lastModifiedBy>
  <cp:revision>1</cp:revision>
  <dcterms:created xsi:type="dcterms:W3CDTF">2020-10-05T22:56:45Z</dcterms:created>
  <dcterms:modified xsi:type="dcterms:W3CDTF">2020-10-06T05:40:16Z</dcterms:modified>
</cp:coreProperties>
</file>